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79" r:id="rId3"/>
    <p:sldMasterId id="2147483696" r:id="rId4"/>
    <p:sldMasterId id="2147483708" r:id="rId5"/>
    <p:sldMasterId id="2147483726" r:id="rId6"/>
  </p:sldMasterIdLst>
  <p:notesMasterIdLst>
    <p:notesMasterId r:id="rId27"/>
  </p:notesMasterIdLst>
  <p:sldIdLst>
    <p:sldId id="256" r:id="rId7"/>
    <p:sldId id="257" r:id="rId8"/>
    <p:sldId id="258" r:id="rId9"/>
    <p:sldId id="259" r:id="rId10"/>
    <p:sldId id="260" r:id="rId11"/>
    <p:sldId id="261" r:id="rId12"/>
    <p:sldId id="262" r:id="rId13"/>
    <p:sldId id="263" r:id="rId14"/>
    <p:sldId id="264" r:id="rId15"/>
    <p:sldId id="265" r:id="rId16"/>
    <p:sldId id="273" r:id="rId17"/>
    <p:sldId id="266" r:id="rId18"/>
    <p:sldId id="270" r:id="rId19"/>
    <p:sldId id="272" r:id="rId20"/>
    <p:sldId id="274" r:id="rId21"/>
    <p:sldId id="275" r:id="rId22"/>
    <p:sldId id="276" r:id="rId23"/>
    <p:sldId id="277" r:id="rId24"/>
    <p:sldId id="271" r:id="rId25"/>
    <p:sldId id="267" r:id="rId26"/>
  </p:sldIdLst>
  <p:sldSz cx="9144000" cy="5143500" type="screen16x9"/>
  <p:notesSz cx="6858000" cy="9144000"/>
  <p:embeddedFontLst>
    <p:embeddedFont>
      <p:font typeface="Century Gothic" pitchFamily="34" charset="0"/>
      <p:regular r:id="rId28"/>
      <p:bold r:id="rId29"/>
      <p:italic r:id="rId30"/>
      <p:boldItalic r:id="rId31"/>
    </p:embeddedFont>
    <p:embeddedFont>
      <p:font typeface="Garamond" pitchFamily="18" charset="0"/>
      <p:regular r:id="rId32"/>
      <p:bold r:id="rId33"/>
      <p:italic r:id="rId34"/>
    </p:embeddedFont>
    <p:embeddedFont>
      <p:font typeface="Gill Sans MT" pitchFamily="34" charset="0"/>
      <p:regular r:id="rId35"/>
      <p:bold r:id="rId36"/>
      <p:italic r:id="rId37"/>
      <p:boldItalic r:id="rId38"/>
    </p:embeddedFont>
    <p:embeddedFont>
      <p:font typeface="Constantia" pitchFamily="18" charset="0"/>
      <p:regular r:id="rId39"/>
      <p:bold r:id="rId40"/>
      <p:italic r:id="rId41"/>
      <p:boldItalic r:id="rId42"/>
    </p:embeddedFont>
    <p:embeddedFont>
      <p:font typeface="Calibri" pitchFamily="34" charset="0"/>
      <p:regular r:id="rId43"/>
      <p:bold r:id="rId44"/>
      <p:italic r:id="rId45"/>
      <p:boldItalic r:id="rId46"/>
    </p:embeddedFont>
    <p:embeddedFont>
      <p:font typeface="Wingdings 3" pitchFamily="18" charset="2"/>
      <p:regular r:id="rId47"/>
    </p:embeddedFont>
    <p:embeddedFont>
      <p:font typeface="Trebuchet MS"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8" d="100"/>
          <a:sy n="128" d="100"/>
        </p:scale>
        <p:origin x="-101" y="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2.fntdata"/><Relationship Id="rId21" Type="http://schemas.openxmlformats.org/officeDocument/2006/relationships/slide" Target="slides/slide15.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2.fntdata"/><Relationship Id="rId41" Type="http://schemas.openxmlformats.org/officeDocument/2006/relationships/font" Target="fonts/font1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2.xml"/><Relationship Id="rId51" Type="http://schemas.openxmlformats.org/officeDocument/2006/relationships/font" Target="fonts/font24.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540432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e99bdae572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g1e99bdae572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e99bdae572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e99bdae572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99bdae572_6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99bdae572_6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e99bdae572_6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e99bdae572_6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99bdae57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99bdae57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e99bdae572_9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g1e99bdae572_9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e99bdae572_9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g1e99bdae572_9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99bdae572_9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1e99bdae572_9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99bdae572_9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e99bdae572_9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e99bdae572_9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1e99bdae572_9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99bdae572_9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1e99bdae572_9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e99bdae572_9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e99bdae572_9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96453"/>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3/19/2023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615808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72552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00288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076004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3/19/2023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336872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3/19/2023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826578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3/19/2023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3304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466417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676962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176656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205109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367819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984044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3/19/2023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7396013"/>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3/19/2023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dirty="0"/>
              <a:t>
              </a:t>
            </a:r>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9005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841300"/>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3/19/2023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093627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48315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9168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130340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9224035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900802"/>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4449678"/>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62272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25603970"/>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17358768"/>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28838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41075755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117528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64763437"/>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8312360"/>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623565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64846502"/>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3/19/2023</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2620524"/>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5996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182219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9813919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42783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494514"/>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13458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0004967"/>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3/19/2023</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5182681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855200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0737330"/>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5382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93067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178148"/>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144284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6734577"/>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2885536"/>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13651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6717677"/>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733619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36874173"/>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877309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618325"/>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6107234"/>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62859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879747"/>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3444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425504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3/19/2023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42498690"/>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85640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44960784"/>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0499679"/>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76719558"/>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8895876"/>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4064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086922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74639529"/>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89544970"/>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80416443"/>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1"/>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6067673"/>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1085714"/>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7008825"/>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3/19/2023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1541462"/>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4346599"/>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3/19/2023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500590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6.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5.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6.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1.jpe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3/19/2023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dirty="0"/>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7957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3/19/2023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1502781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3/19/2023</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4537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3/19/2023</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70878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2BE451C3-0FF4-47C4-B829-773ADF60F88C}" type="datetimeFigureOut">
              <a:rPr lang="en-US" dirty="0"/>
              <a:t>3/19/2023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990460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719750" y="885825"/>
            <a:ext cx="7851600" cy="1371600"/>
          </a:xfrm>
          <a:prstGeom prst="rect">
            <a:avLst/>
          </a:prstGeom>
          <a:noFill/>
          <a:ln>
            <a:noFill/>
          </a:ln>
        </p:spPr>
        <p:txBody>
          <a:bodyPr spcFirstLastPara="1" wrap="square" lIns="0" tIns="0" rIns="18275" bIns="0" anchor="b" anchorCtr="0">
            <a:normAutofit/>
          </a:bodyPr>
          <a:lstStyle/>
          <a:p>
            <a:pPr marL="0" lvl="0" indent="0" algn="ctr" rtl="0">
              <a:spcBef>
                <a:spcPts val="0"/>
              </a:spcBef>
              <a:spcAft>
                <a:spcPts val="0"/>
              </a:spcAft>
              <a:buClr>
                <a:srgbClr val="4CE0EA"/>
              </a:buClr>
              <a:buSzPts val="5600"/>
              <a:buFont typeface="Calibri"/>
              <a:buNone/>
            </a:pPr>
            <a:r>
              <a:rPr lang="en" dirty="0"/>
              <a:t>FINAL CAPSTONE PRESENTATION</a:t>
            </a:r>
            <a:endParaRPr dirty="0">
              <a:solidFill>
                <a:schemeClr val="dk1"/>
              </a:solidFill>
            </a:endParaRPr>
          </a:p>
        </p:txBody>
      </p:sp>
      <p:sp>
        <p:nvSpPr>
          <p:cNvPr id="61" name="Google Shape;61;p14"/>
          <p:cNvSpPr txBox="1">
            <a:spLocks noGrp="1"/>
          </p:cNvSpPr>
          <p:nvPr>
            <p:ph type="subTitle" idx="1"/>
          </p:nvPr>
        </p:nvSpPr>
        <p:spPr>
          <a:xfrm>
            <a:off x="781875" y="793877"/>
            <a:ext cx="7854600" cy="1314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2470"/>
              <a:buNone/>
            </a:pPr>
            <a:r>
              <a:rPr lang="en" dirty="0"/>
              <a:t> </a:t>
            </a:r>
            <a:endParaRPr dirty="0"/>
          </a:p>
        </p:txBody>
      </p:sp>
      <p:sp>
        <p:nvSpPr>
          <p:cNvPr id="62" name="Google Shape;62;p14"/>
          <p:cNvSpPr txBox="1"/>
          <p:nvPr/>
        </p:nvSpPr>
        <p:spPr>
          <a:xfrm>
            <a:off x="6019800" y="2596600"/>
            <a:ext cx="27328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Presented By :</a:t>
            </a: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Anoosh Kumar </a:t>
            </a: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Nidhi Jaiswal </a:t>
            </a: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Pranjal Jalota </a:t>
            </a: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Rushika Bokde </a:t>
            </a:r>
            <a:endParaRPr sz="1800" b="1" dirty="0">
              <a:solidFill>
                <a:schemeClr val="accent6">
                  <a:lumMod val="20000"/>
                  <a:lumOff val="80000"/>
                </a:schemeClr>
              </a:solidFill>
              <a:latin typeface="Constantia"/>
              <a:ea typeface="Constantia"/>
              <a:cs typeface="Constantia"/>
              <a:sym typeface="Constantia"/>
            </a:endParaRPr>
          </a:p>
          <a:p>
            <a:pPr marL="0" lvl="0" indent="0" algn="l" rtl="0">
              <a:spcBef>
                <a:spcPts val="0"/>
              </a:spcBef>
              <a:spcAft>
                <a:spcPts val="0"/>
              </a:spcAft>
              <a:buNone/>
            </a:pPr>
            <a:r>
              <a:rPr lang="en" sz="1800" b="1" dirty="0">
                <a:solidFill>
                  <a:schemeClr val="accent6">
                    <a:lumMod val="20000"/>
                    <a:lumOff val="80000"/>
                  </a:schemeClr>
                </a:solidFill>
                <a:latin typeface="Constantia"/>
                <a:ea typeface="Constantia"/>
                <a:cs typeface="Constantia"/>
                <a:sym typeface="Constantia"/>
              </a:rPr>
              <a:t>Sylesh JL</a:t>
            </a:r>
            <a:endParaRPr sz="1800" b="1" dirty="0">
              <a:solidFill>
                <a:schemeClr val="accent6">
                  <a:lumMod val="20000"/>
                  <a:lumOff val="80000"/>
                </a:schemeClr>
              </a:solidFill>
              <a:latin typeface="Constantia"/>
              <a:ea typeface="Constantia"/>
              <a:cs typeface="Constantia"/>
              <a:sym typeface="Constant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3"/>
          <p:cNvSpPr txBox="1">
            <a:spLocks noGrp="1"/>
          </p:cNvSpPr>
          <p:nvPr>
            <p:ph type="ctrTitle"/>
          </p:nvPr>
        </p:nvSpPr>
        <p:spPr>
          <a:xfrm>
            <a:off x="452650" y="494450"/>
            <a:ext cx="7851600" cy="959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chemeClr val="dk1"/>
                </a:solidFill>
              </a:rPr>
              <a:t>FEATURE ENGINEERING</a:t>
            </a:r>
            <a:endParaRPr>
              <a:solidFill>
                <a:schemeClr val="dk1"/>
              </a:solidFill>
            </a:endParaRPr>
          </a:p>
        </p:txBody>
      </p:sp>
      <p:sp>
        <p:nvSpPr>
          <p:cNvPr id="165" name="Google Shape;165;p23"/>
          <p:cNvSpPr/>
          <p:nvPr/>
        </p:nvSpPr>
        <p:spPr>
          <a:xfrm>
            <a:off x="124250" y="1646150"/>
            <a:ext cx="1155300" cy="34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Length (L)</a:t>
            </a:r>
            <a:endParaRPr sz="900">
              <a:solidFill>
                <a:schemeClr val="dk1"/>
              </a:solidFill>
            </a:endParaRPr>
          </a:p>
        </p:txBody>
      </p:sp>
      <p:sp>
        <p:nvSpPr>
          <p:cNvPr id="166" name="Google Shape;166;p23"/>
          <p:cNvSpPr/>
          <p:nvPr/>
        </p:nvSpPr>
        <p:spPr>
          <a:xfrm>
            <a:off x="124250" y="2519125"/>
            <a:ext cx="1124400" cy="341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Width (W)</a:t>
            </a:r>
            <a:endParaRPr sz="900">
              <a:solidFill>
                <a:schemeClr val="dk1"/>
              </a:solidFill>
            </a:endParaRPr>
          </a:p>
        </p:txBody>
      </p:sp>
      <p:sp>
        <p:nvSpPr>
          <p:cNvPr id="167" name="Google Shape;167;p23"/>
          <p:cNvSpPr/>
          <p:nvPr/>
        </p:nvSpPr>
        <p:spPr>
          <a:xfrm>
            <a:off x="124250" y="3392100"/>
            <a:ext cx="1155300" cy="422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Height (H)</a:t>
            </a:r>
            <a:endParaRPr sz="900">
              <a:solidFill>
                <a:schemeClr val="dk1"/>
              </a:solidFill>
            </a:endParaRPr>
          </a:p>
        </p:txBody>
      </p:sp>
      <p:sp>
        <p:nvSpPr>
          <p:cNvPr id="168" name="Google Shape;168;p23"/>
          <p:cNvSpPr/>
          <p:nvPr/>
        </p:nvSpPr>
        <p:spPr>
          <a:xfrm>
            <a:off x="1695950" y="2416225"/>
            <a:ext cx="1124400" cy="58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rPr>
              <a:t>Volume</a:t>
            </a:r>
            <a:endParaRPr sz="900">
              <a:solidFill>
                <a:schemeClr val="dk1"/>
              </a:solidFill>
            </a:endParaRPr>
          </a:p>
          <a:p>
            <a:pPr marL="0" lvl="0" indent="0" algn="ctr" rtl="0">
              <a:spcBef>
                <a:spcPts val="0"/>
              </a:spcBef>
              <a:spcAft>
                <a:spcPts val="0"/>
              </a:spcAft>
              <a:buNone/>
            </a:pPr>
            <a:r>
              <a:rPr lang="en" sz="900">
                <a:solidFill>
                  <a:schemeClr val="dk1"/>
                </a:solidFill>
              </a:rPr>
              <a:t>(L X W X H)</a:t>
            </a:r>
            <a:endParaRPr sz="900">
              <a:solidFill>
                <a:schemeClr val="dk1"/>
              </a:solidFill>
            </a:endParaRPr>
          </a:p>
        </p:txBody>
      </p:sp>
      <p:cxnSp>
        <p:nvCxnSpPr>
          <p:cNvPr id="169" name="Google Shape;169;p23"/>
          <p:cNvCxnSpPr>
            <a:stCxn id="165" idx="6"/>
            <a:endCxn id="168" idx="2"/>
          </p:cNvCxnSpPr>
          <p:nvPr/>
        </p:nvCxnSpPr>
        <p:spPr>
          <a:xfrm>
            <a:off x="1279550" y="1817000"/>
            <a:ext cx="416400" cy="893400"/>
          </a:xfrm>
          <a:prstGeom prst="straightConnector1">
            <a:avLst/>
          </a:prstGeom>
          <a:noFill/>
          <a:ln w="9525" cap="flat" cmpd="sng">
            <a:solidFill>
              <a:schemeClr val="dk2"/>
            </a:solidFill>
            <a:prstDash val="solid"/>
            <a:round/>
            <a:headEnd type="none" w="med" len="med"/>
            <a:tailEnd type="none" w="med" len="med"/>
          </a:ln>
        </p:spPr>
      </p:cxnSp>
      <p:cxnSp>
        <p:nvCxnSpPr>
          <p:cNvPr id="170" name="Google Shape;170;p23"/>
          <p:cNvCxnSpPr>
            <a:stCxn id="166" idx="6"/>
            <a:endCxn id="168" idx="2"/>
          </p:cNvCxnSpPr>
          <p:nvPr/>
        </p:nvCxnSpPr>
        <p:spPr>
          <a:xfrm>
            <a:off x="1248650" y="2689975"/>
            <a:ext cx="447300" cy="20700"/>
          </a:xfrm>
          <a:prstGeom prst="straightConnector1">
            <a:avLst/>
          </a:prstGeom>
          <a:noFill/>
          <a:ln w="9525" cap="flat" cmpd="sng">
            <a:solidFill>
              <a:schemeClr val="dk2"/>
            </a:solidFill>
            <a:prstDash val="solid"/>
            <a:round/>
            <a:headEnd type="none" w="med" len="med"/>
            <a:tailEnd type="none" w="med" len="med"/>
          </a:ln>
        </p:spPr>
      </p:cxnSp>
      <p:cxnSp>
        <p:nvCxnSpPr>
          <p:cNvPr id="171" name="Google Shape;171;p23"/>
          <p:cNvCxnSpPr>
            <a:stCxn id="167" idx="6"/>
            <a:endCxn id="168" idx="2"/>
          </p:cNvCxnSpPr>
          <p:nvPr/>
        </p:nvCxnSpPr>
        <p:spPr>
          <a:xfrm rot="10800000" flipH="1">
            <a:off x="1279550" y="2710650"/>
            <a:ext cx="416400" cy="892500"/>
          </a:xfrm>
          <a:prstGeom prst="straightConnector1">
            <a:avLst/>
          </a:prstGeom>
          <a:noFill/>
          <a:ln w="9525" cap="flat" cmpd="sng">
            <a:solidFill>
              <a:schemeClr val="dk2"/>
            </a:solidFill>
            <a:prstDash val="solid"/>
            <a:round/>
            <a:headEnd type="none" w="med" len="med"/>
            <a:tailEnd type="none" w="med" len="med"/>
          </a:ln>
        </p:spPr>
      </p:cxnSp>
      <p:sp>
        <p:nvSpPr>
          <p:cNvPr id="172" name="Google Shape;172;p23"/>
          <p:cNvSpPr txBox="1"/>
          <p:nvPr/>
        </p:nvSpPr>
        <p:spPr>
          <a:xfrm>
            <a:off x="3447625" y="2751188"/>
            <a:ext cx="5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MaximumTorque = [P</a:t>
            </a:r>
            <a:r>
              <a:rPr lang="en" baseline="-25000">
                <a:solidFill>
                  <a:schemeClr val="dk1"/>
                </a:solidFill>
              </a:rPr>
              <a:t>bhp</a:t>
            </a:r>
            <a:r>
              <a:rPr lang="en">
                <a:solidFill>
                  <a:schemeClr val="dk1"/>
                </a:solidFill>
              </a:rPr>
              <a:t> * 5252) / N</a:t>
            </a:r>
            <a:r>
              <a:rPr lang="en" baseline="-25000">
                <a:solidFill>
                  <a:schemeClr val="dk1"/>
                </a:solidFill>
              </a:rPr>
              <a:t>rpm</a:t>
            </a:r>
            <a:r>
              <a:rPr lang="en">
                <a:solidFill>
                  <a:schemeClr val="dk1"/>
                </a:solidFill>
              </a:rPr>
              <a:t>] * 1.3558179483 nm</a:t>
            </a:r>
            <a:endParaRPr>
              <a:solidFill>
                <a:schemeClr val="dk1"/>
              </a:solidFill>
              <a:latin typeface="Constantia"/>
              <a:ea typeface="Constantia"/>
              <a:cs typeface="Constantia"/>
              <a:sym typeface="Constantia"/>
            </a:endParaRPr>
          </a:p>
        </p:txBody>
      </p:sp>
      <p:sp>
        <p:nvSpPr>
          <p:cNvPr id="173" name="Google Shape;173;p23"/>
          <p:cNvSpPr txBox="1"/>
          <p:nvPr/>
        </p:nvSpPr>
        <p:spPr>
          <a:xfrm>
            <a:off x="3447625" y="4166275"/>
            <a:ext cx="54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Maximum Power = (Torque </a:t>
            </a:r>
            <a:r>
              <a:rPr lang="en" baseline="-25000">
                <a:solidFill>
                  <a:schemeClr val="dk1"/>
                </a:solidFill>
              </a:rPr>
              <a:t>nm</a:t>
            </a:r>
            <a:r>
              <a:rPr lang="en">
                <a:solidFill>
                  <a:schemeClr val="dk1"/>
                </a:solidFill>
              </a:rPr>
              <a:t> * N</a:t>
            </a:r>
            <a:r>
              <a:rPr lang="en" baseline="-25000">
                <a:solidFill>
                  <a:schemeClr val="dk1"/>
                </a:solidFill>
              </a:rPr>
              <a:t>rpm</a:t>
            </a:r>
            <a:r>
              <a:rPr lang="en">
                <a:solidFill>
                  <a:schemeClr val="dk1"/>
                </a:solidFill>
              </a:rPr>
              <a:t>)/(5252 * 1.3558179483) bhp </a:t>
            </a:r>
            <a:endParaRPr>
              <a:solidFill>
                <a:schemeClr val="dk1"/>
              </a:solidFill>
              <a:latin typeface="Constantia"/>
              <a:ea typeface="Constantia"/>
              <a:cs typeface="Constantia"/>
              <a:sym typeface="Constantia"/>
            </a:endParaRPr>
          </a:p>
        </p:txBody>
      </p:sp>
      <p:sp>
        <p:nvSpPr>
          <p:cNvPr id="174" name="Google Shape;174;p23"/>
          <p:cNvSpPr/>
          <p:nvPr/>
        </p:nvSpPr>
        <p:spPr>
          <a:xfrm>
            <a:off x="3379275" y="3439375"/>
            <a:ext cx="1802100" cy="72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Max Power</a:t>
            </a:r>
            <a:endParaRPr>
              <a:solidFill>
                <a:schemeClr val="dk1"/>
              </a:solidFill>
            </a:endParaRPr>
          </a:p>
        </p:txBody>
      </p:sp>
      <p:sp>
        <p:nvSpPr>
          <p:cNvPr id="175" name="Google Shape;175;p23"/>
          <p:cNvSpPr/>
          <p:nvPr/>
        </p:nvSpPr>
        <p:spPr>
          <a:xfrm>
            <a:off x="6941659" y="3439375"/>
            <a:ext cx="1802100" cy="726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Max Toqrue</a:t>
            </a:r>
            <a:endParaRPr>
              <a:solidFill>
                <a:schemeClr val="dk1"/>
              </a:solidFill>
            </a:endParaRPr>
          </a:p>
        </p:txBody>
      </p:sp>
      <p:sp>
        <p:nvSpPr>
          <p:cNvPr id="176" name="Google Shape;176;p23"/>
          <p:cNvSpPr/>
          <p:nvPr/>
        </p:nvSpPr>
        <p:spPr>
          <a:xfrm>
            <a:off x="5186686" y="3504318"/>
            <a:ext cx="1755000" cy="6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82782" y="3871938"/>
            <a:ext cx="1762800" cy="648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23"/>
          <p:cNvPicPr preferRelativeResize="0"/>
          <p:nvPr/>
        </p:nvPicPr>
        <p:blipFill>
          <a:blip r:embed="rId3">
            <a:alphaModFix/>
          </a:blip>
          <a:stretch>
            <a:fillRect/>
          </a:stretch>
        </p:blipFill>
        <p:spPr>
          <a:xfrm>
            <a:off x="3545800" y="1732150"/>
            <a:ext cx="5273526" cy="409575"/>
          </a:xfrm>
          <a:prstGeom prst="rect">
            <a:avLst/>
          </a:prstGeom>
          <a:noFill/>
          <a:ln>
            <a:noFill/>
          </a:ln>
        </p:spPr>
      </p:pic>
      <p:pic>
        <p:nvPicPr>
          <p:cNvPr id="179" name="Google Shape;179;p23"/>
          <p:cNvPicPr preferRelativeResize="0"/>
          <p:nvPr/>
        </p:nvPicPr>
        <p:blipFill>
          <a:blip r:embed="rId4">
            <a:alphaModFix/>
          </a:blip>
          <a:stretch>
            <a:fillRect/>
          </a:stretch>
        </p:blipFill>
        <p:spPr>
          <a:xfrm>
            <a:off x="3554475" y="2222625"/>
            <a:ext cx="5256179" cy="44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C7B2E-E30A-9037-AD5B-E60689C52E23}"/>
              </a:ext>
            </a:extLst>
          </p:cNvPr>
          <p:cNvSpPr>
            <a:spLocks noGrp="1"/>
          </p:cNvSpPr>
          <p:nvPr>
            <p:ph type="title"/>
          </p:nvPr>
        </p:nvSpPr>
        <p:spPr>
          <a:xfrm>
            <a:off x="-1" y="59121"/>
            <a:ext cx="9254359" cy="1907627"/>
          </a:xfrm>
        </p:spPr>
        <p:txBody>
          <a:bodyPr>
            <a:noAutofit/>
          </a:bodyPr>
          <a:lstStyle/>
          <a:p>
            <a:pPr marL="114300"/>
            <a:r>
              <a:rPr lang="en-US" sz="1800" b="1" i="0" u="none" strike="noStrike" baseline="0" dirty="0">
                <a:solidFill>
                  <a:srgbClr val="000000"/>
                </a:solidFill>
                <a:latin typeface="Arial" panose="020B0604020202020204" pitchFamily="34" charset="0"/>
              </a:rPr>
              <a:t>Feature Engineering Descriptio</a:t>
            </a:r>
            <a:r>
              <a:rPr lang="en-US" sz="1800" b="1" dirty="0">
                <a:solidFill>
                  <a:srgbClr val="000000"/>
                </a:solidFill>
                <a:latin typeface="Arial" panose="020B0604020202020204" pitchFamily="34" charset="0"/>
              </a:rPr>
              <a:t>n</a:t>
            </a:r>
            <a:r>
              <a:rPr lang="en-US" sz="1800" b="1" i="0" u="none" strike="noStrike" baseline="0" dirty="0">
                <a:solidFill>
                  <a:srgbClr val="000000"/>
                </a:solidFill>
                <a:latin typeface="Arial" panose="020B0604020202020204" pitchFamily="34" charset="0"/>
              </a:rPr>
              <a:t>: </a:t>
            </a:r>
            <a:br>
              <a:rPr lang="en-US" sz="1800" b="1" i="0" u="none" strike="noStrike" baseline="0" dirty="0">
                <a:solidFill>
                  <a:srgbClr val="000000"/>
                </a:solidFill>
                <a:latin typeface="Arial" panose="020B0604020202020204" pitchFamily="34" charset="0"/>
              </a:rPr>
            </a:br>
            <a:r>
              <a:rPr lang="en-US" sz="900" b="1" i="0" u="none" strike="noStrike" baseline="0" dirty="0">
                <a:solidFill>
                  <a:srgbClr val="000000"/>
                </a:solidFill>
                <a:latin typeface="Arial" panose="020B0604020202020204" pitchFamily="34" charset="0"/>
              </a:rPr>
              <a:t/>
            </a:r>
            <a:br>
              <a:rPr lang="en-US" sz="900" b="1" i="0" u="none" strike="noStrike" baseline="0" dirty="0">
                <a:solidFill>
                  <a:srgbClr val="000000"/>
                </a:solidFill>
                <a:latin typeface="Arial" panose="020B0604020202020204" pitchFamily="34" charset="0"/>
              </a:rPr>
            </a:br>
            <a:r>
              <a:rPr lang="en-US" sz="1200" b="0" i="0" u="none" strike="noStrike" baseline="0" dirty="0">
                <a:solidFill>
                  <a:srgbClr val="000000"/>
                </a:solidFill>
                <a:latin typeface="Arial" panose="020B0604020202020204" pitchFamily="34" charset="0"/>
              </a:rPr>
              <a:t>We have developed three new feature engineering techniques by combining length , breadth and height into “volume” , derived max power and max torque using the scientific formulas, and found a combined score of all less insignificant columns into a single column called “</a:t>
            </a:r>
            <a:r>
              <a:rPr lang="en-US" sz="1200" b="0" i="0" u="none" strike="noStrike" baseline="0" dirty="0" err="1">
                <a:solidFill>
                  <a:srgbClr val="000000"/>
                </a:solidFill>
                <a:latin typeface="Arial" panose="020B0604020202020204" pitchFamily="34" charset="0"/>
              </a:rPr>
              <a:t>feature_score</a:t>
            </a:r>
            <a:r>
              <a:rPr lang="en-US" sz="1200" b="0" i="0" u="none" strike="noStrike" baseline="0" dirty="0">
                <a:solidFill>
                  <a:srgbClr val="000000"/>
                </a:solidFill>
                <a:latin typeface="Arial" panose="020B0604020202020204" pitchFamily="34" charset="0"/>
              </a:rPr>
              <a:t>”. </a:t>
            </a:r>
            <a:br>
              <a:rPr lang="en-US" sz="1200" b="0" i="0" u="none" strike="noStrike" baseline="0" dirty="0">
                <a:solidFill>
                  <a:srgbClr val="000000"/>
                </a:solidFill>
                <a:latin typeface="Arial" panose="020B0604020202020204" pitchFamily="34" charset="0"/>
              </a:rPr>
            </a:br>
            <a:r>
              <a:rPr lang="en-US" sz="1200" b="0" i="0" u="none" strike="noStrike" baseline="0" dirty="0">
                <a:solidFill>
                  <a:srgbClr val="000000"/>
                </a:solidFill>
                <a:latin typeface="Arial" panose="020B0604020202020204" pitchFamily="34" charset="0"/>
              </a:rPr>
              <a:t/>
            </a:r>
            <a:br>
              <a:rPr lang="en-US" sz="1200" b="0" i="0" u="none" strike="noStrike" baseline="0" dirty="0">
                <a:solidFill>
                  <a:srgbClr val="000000"/>
                </a:solidFill>
                <a:latin typeface="Arial" panose="020B0604020202020204" pitchFamily="34" charset="0"/>
              </a:rPr>
            </a:br>
            <a:r>
              <a:rPr lang="en-US" sz="1200" b="1" i="0" u="none" strike="noStrike" baseline="0" dirty="0">
                <a:solidFill>
                  <a:srgbClr val="000000"/>
                </a:solidFill>
                <a:latin typeface="Arial" panose="020B0604020202020204" pitchFamily="34" charset="0"/>
              </a:rPr>
              <a:t>Finding the volume feature : </a:t>
            </a:r>
            <a:r>
              <a:rPr lang="en-US" sz="1200" b="0" i="0" u="none" strike="noStrike" baseline="0" dirty="0">
                <a:solidFill>
                  <a:srgbClr val="000000"/>
                </a:solidFill>
                <a:latin typeface="Arial" panose="020B0604020202020204" pitchFamily="34" charset="0"/>
              </a:rPr>
              <a:t/>
            </a:r>
            <a:br>
              <a:rPr lang="en-US" sz="1200" b="0" i="0" u="none" strike="noStrike" baseline="0" dirty="0">
                <a:solidFill>
                  <a:srgbClr val="000000"/>
                </a:solidFill>
                <a:latin typeface="Arial" panose="020B0604020202020204" pitchFamily="34" charset="0"/>
              </a:rPr>
            </a:br>
            <a:r>
              <a:rPr lang="en-US" sz="1200" b="0" i="0" u="none" strike="noStrike" baseline="0" dirty="0" err="1">
                <a:solidFill>
                  <a:srgbClr val="000000"/>
                </a:solidFill>
                <a:latin typeface="Arial" panose="020B0604020202020204" pitchFamily="34" charset="0"/>
              </a:rPr>
              <a:t>df_featured</a:t>
            </a:r>
            <a:r>
              <a:rPr lang="en-US" sz="1200" b="0" i="0" u="none" strike="noStrike" baseline="0" dirty="0">
                <a:solidFill>
                  <a:srgbClr val="000000"/>
                </a:solidFill>
                <a:latin typeface="Arial" panose="020B0604020202020204" pitchFamily="34" charset="0"/>
              </a:rPr>
              <a:t>['volume']=</a:t>
            </a:r>
            <a:r>
              <a:rPr lang="en-US" sz="1200" b="0" i="0" u="none" strike="noStrike" baseline="0" dirty="0" err="1">
                <a:solidFill>
                  <a:srgbClr val="000000"/>
                </a:solidFill>
                <a:latin typeface="Arial" panose="020B0604020202020204" pitchFamily="34" charset="0"/>
              </a:rPr>
              <a:t>df_featured</a:t>
            </a:r>
            <a:r>
              <a:rPr lang="en-US" sz="1200" b="0" i="0" u="none" strike="noStrike" baseline="0" dirty="0">
                <a:solidFill>
                  <a:srgbClr val="000000"/>
                </a:solidFill>
                <a:latin typeface="Arial" panose="020B0604020202020204" pitchFamily="34" charset="0"/>
              </a:rPr>
              <a:t>['length'] * </a:t>
            </a:r>
            <a:r>
              <a:rPr lang="en-US" sz="1200" b="0" i="0" u="none" strike="noStrike" baseline="0" dirty="0" err="1">
                <a:solidFill>
                  <a:srgbClr val="000000"/>
                </a:solidFill>
                <a:latin typeface="Arial" panose="020B0604020202020204" pitchFamily="34" charset="0"/>
              </a:rPr>
              <a:t>df_featured</a:t>
            </a:r>
            <a:r>
              <a:rPr lang="en-US" sz="1200" b="0" i="0" u="none" strike="noStrike" baseline="0" dirty="0">
                <a:solidFill>
                  <a:srgbClr val="000000"/>
                </a:solidFill>
                <a:latin typeface="Arial" panose="020B0604020202020204" pitchFamily="34" charset="0"/>
              </a:rPr>
              <a:t>['width'] * </a:t>
            </a:r>
            <a:r>
              <a:rPr lang="en-US" sz="1200" b="0" i="0" u="none" strike="noStrike" baseline="0" dirty="0" err="1">
                <a:solidFill>
                  <a:srgbClr val="000000"/>
                </a:solidFill>
                <a:latin typeface="Arial" panose="020B0604020202020204" pitchFamily="34" charset="0"/>
              </a:rPr>
              <a:t>df_featured</a:t>
            </a:r>
            <a:r>
              <a:rPr lang="en-US" sz="1200" b="0" i="0" u="none" strike="noStrike" baseline="0" dirty="0">
                <a:solidFill>
                  <a:srgbClr val="000000"/>
                </a:solidFill>
                <a:latin typeface="Arial" panose="020B0604020202020204" pitchFamily="34" charset="0"/>
              </a:rPr>
              <a:t>['height'] </a:t>
            </a:r>
            <a:r>
              <a:rPr lang="en-US" sz="1200" b="0" i="0" u="none" strike="noStrike" baseline="0" dirty="0" err="1">
                <a:solidFill>
                  <a:srgbClr val="000000"/>
                </a:solidFill>
                <a:latin typeface="Arial" panose="020B0604020202020204" pitchFamily="34" charset="0"/>
              </a:rPr>
              <a:t>df_featured.drop</a:t>
            </a:r>
            <a:r>
              <a:rPr lang="en-US" sz="1200" b="0" i="0" u="none" strike="noStrike" baseline="0" dirty="0">
                <a:solidFill>
                  <a:srgbClr val="000000"/>
                </a:solidFill>
                <a:latin typeface="Arial" panose="020B0604020202020204" pitchFamily="34" charset="0"/>
              </a:rPr>
              <a:t>(['</a:t>
            </a:r>
            <a:r>
              <a:rPr lang="en-US" sz="1200" b="0" i="0" u="none" strike="noStrike" baseline="0" dirty="0" err="1">
                <a:solidFill>
                  <a:srgbClr val="000000"/>
                </a:solidFill>
                <a:latin typeface="Arial" panose="020B0604020202020204" pitchFamily="34" charset="0"/>
              </a:rPr>
              <a:t>length','width','height</a:t>
            </a:r>
            <a:r>
              <a:rPr lang="en-US" sz="1200" b="0" i="0" u="none" strike="noStrike" baseline="0" dirty="0">
                <a:solidFill>
                  <a:srgbClr val="000000"/>
                </a:solidFill>
                <a:latin typeface="Arial" panose="020B0604020202020204" pitchFamily="34" charset="0"/>
              </a:rPr>
              <a:t>'],axis=1,inplace=True) </a:t>
            </a:r>
            <a:br>
              <a:rPr lang="en-US" sz="1200" b="0" i="0" u="none" strike="noStrike" baseline="0" dirty="0">
                <a:solidFill>
                  <a:srgbClr val="000000"/>
                </a:solidFill>
                <a:latin typeface="Arial" panose="020B0604020202020204" pitchFamily="34" charset="0"/>
              </a:rPr>
            </a:br>
            <a:r>
              <a:rPr lang="en-US" sz="1200" b="0" i="0" u="none" strike="noStrike" baseline="0" dirty="0">
                <a:solidFill>
                  <a:srgbClr val="000000"/>
                </a:solidFill>
                <a:latin typeface="Arial" panose="020B0604020202020204" pitchFamily="34" charset="0"/>
              </a:rPr>
              <a:t>Using the volume column of the dataset one can infer that the larger the volume of car is the bigger is the car specifying its segment making it fall into SUV category, similarly the lesser the volume of car making it fall into hatchback segment. </a:t>
            </a:r>
            <a:r>
              <a:rPr lang="en-US" sz="900" b="0" i="0" u="none" strike="noStrike" baseline="0" dirty="0">
                <a:solidFill>
                  <a:srgbClr val="000000"/>
                </a:solidFill>
                <a:latin typeface="Arial" panose="020B0604020202020204" pitchFamily="34" charset="0"/>
              </a:rPr>
              <a:t/>
            </a:r>
            <a:br>
              <a:rPr lang="en-US" sz="900" b="0" i="0" u="none" strike="noStrike" baseline="0" dirty="0">
                <a:solidFill>
                  <a:srgbClr val="000000"/>
                </a:solidFill>
                <a:latin typeface="Arial" panose="020B0604020202020204" pitchFamily="34" charset="0"/>
              </a:rPr>
            </a:br>
            <a:endParaRPr lang="en-US" sz="900" dirty="0"/>
          </a:p>
        </p:txBody>
      </p:sp>
      <p:sp>
        <p:nvSpPr>
          <p:cNvPr id="3" name="Text Placeholder 2">
            <a:extLst>
              <a:ext uri="{FF2B5EF4-FFF2-40B4-BE49-F238E27FC236}">
                <a16:creationId xmlns:a16="http://schemas.microsoft.com/office/drawing/2014/main" xmlns="" id="{570BC980-7248-32B8-5E40-A562D96DAD9D}"/>
              </a:ext>
            </a:extLst>
          </p:cNvPr>
          <p:cNvSpPr>
            <a:spLocks noGrp="1"/>
          </p:cNvSpPr>
          <p:nvPr>
            <p:ph type="body" idx="1"/>
          </p:nvPr>
        </p:nvSpPr>
        <p:spPr>
          <a:xfrm>
            <a:off x="78827" y="2301765"/>
            <a:ext cx="4398579" cy="2782613"/>
          </a:xfrm>
        </p:spPr>
        <p:txBody>
          <a:bodyPr>
            <a:normAutofit/>
          </a:bodyPr>
          <a:lstStyle/>
          <a:p>
            <a:r>
              <a:rPr lang="en-US" sz="1200" b="1" i="0" u="none" strike="noStrike" baseline="0" dirty="0">
                <a:solidFill>
                  <a:srgbClr val="000000"/>
                </a:solidFill>
                <a:latin typeface="Arial" panose="020B0604020202020204" pitchFamily="34" charset="0"/>
              </a:rPr>
              <a:t>Calculation of max power to max torques: </a:t>
            </a:r>
          </a:p>
          <a:p>
            <a:endParaRPr lang="en-US" sz="1200" b="1" dirty="0">
              <a:solidFill>
                <a:srgbClr val="000000"/>
              </a:solidFill>
              <a:latin typeface="Arial" panose="020B0604020202020204" pitchFamily="34" charset="0"/>
            </a:endParaRPr>
          </a:p>
          <a:p>
            <a:pPr marL="139700" indent="0">
              <a:buNone/>
            </a:pPr>
            <a:endParaRPr lang="en-US" sz="1200" b="1" i="0" u="none" strike="noStrike" baseline="0" dirty="0">
              <a:solidFill>
                <a:srgbClr val="000000"/>
              </a:solidFill>
              <a:latin typeface="Arial" panose="020B0604020202020204" pitchFamily="34" charset="0"/>
            </a:endParaRPr>
          </a:p>
          <a:p>
            <a:pPr marL="114300" indent="0">
              <a:buNone/>
            </a:pPr>
            <a:r>
              <a:rPr lang="en-US" sz="1200" b="0" i="0" u="none" strike="noStrike" baseline="0" dirty="0">
                <a:solidFill>
                  <a:srgbClr val="000000"/>
                </a:solidFill>
                <a:latin typeface="Arial" panose="020B0604020202020204" pitchFamily="34" charset="0"/>
              </a:rPr>
              <a:t># </a:t>
            </a:r>
            <a:r>
              <a:rPr lang="en-US" sz="1200" b="0" i="0" u="none" strike="noStrike" baseline="0" dirty="0" err="1">
                <a:solidFill>
                  <a:srgbClr val="000000"/>
                </a:solidFill>
                <a:latin typeface="Arial" panose="020B0604020202020204" pitchFamily="34" charset="0"/>
              </a:rPr>
              <a:t>MaximumTorque</a:t>
            </a:r>
            <a:r>
              <a:rPr lang="en-US" sz="1200" b="0" i="0" u="none" strike="noStrike" baseline="0" dirty="0">
                <a:solidFill>
                  <a:srgbClr val="000000"/>
                </a:solidFill>
                <a:latin typeface="Arial" panose="020B0604020202020204" pitchFamily="34" charset="0"/>
              </a:rPr>
              <a:t> = [(40.36bhp * 5252) / 6000rpm] * 1.3558179483 </a:t>
            </a:r>
            <a:r>
              <a:rPr lang="en-US" sz="1200" b="0" i="0" u="none" strike="noStrike" baseline="0" dirty="0" err="1">
                <a:solidFill>
                  <a:srgbClr val="000000"/>
                </a:solidFill>
                <a:latin typeface="Arial" panose="020B0604020202020204" pitchFamily="34" charset="0"/>
              </a:rPr>
              <a:t>NewtonMeter</a:t>
            </a:r>
            <a:r>
              <a:rPr lang="en-US" sz="1200" b="0" i="0" u="none" strike="noStrike" baseline="0" dirty="0">
                <a:solidFill>
                  <a:srgbClr val="000000"/>
                </a:solidFill>
                <a:latin typeface="Arial" panose="020B0604020202020204" pitchFamily="34" charset="0"/>
              </a:rPr>
              <a:t> </a:t>
            </a:r>
          </a:p>
          <a:p>
            <a:pPr marL="114300" indent="0">
              <a:buNone/>
            </a:pPr>
            <a:endParaRPr lang="en-US" sz="1200" dirty="0"/>
          </a:p>
          <a:p>
            <a:pPr marL="114300" indent="0">
              <a:buNone/>
            </a:pPr>
            <a:r>
              <a:rPr lang="en-US" sz="1600" b="0" i="0" u="none" strike="noStrike" baseline="0" dirty="0">
                <a:solidFill>
                  <a:srgbClr val="000000"/>
                </a:solidFill>
                <a:latin typeface="Arial" panose="020B0604020202020204" pitchFamily="34" charset="0"/>
              </a:rPr>
              <a:t>The function is performing a calculation to determine the maximum torque of an engine using the maximum power and the engine RPM</a:t>
            </a:r>
            <a:r>
              <a:rPr lang="en-US" sz="1800" b="0" i="0" u="none" strike="noStrike" baseline="0" dirty="0">
                <a:solidFill>
                  <a:srgbClr val="000000"/>
                </a:solidFill>
                <a:latin typeface="Arial" panose="020B0604020202020204" pitchFamily="34" charset="0"/>
              </a:rPr>
              <a:t>. </a:t>
            </a:r>
            <a:endParaRPr lang="en-US" sz="1200" dirty="0"/>
          </a:p>
        </p:txBody>
      </p:sp>
      <p:sp>
        <p:nvSpPr>
          <p:cNvPr id="4" name="Text Placeholder 3">
            <a:extLst>
              <a:ext uri="{FF2B5EF4-FFF2-40B4-BE49-F238E27FC236}">
                <a16:creationId xmlns:a16="http://schemas.microsoft.com/office/drawing/2014/main" xmlns="" id="{0F9ADD31-D5ED-7BC5-9478-40721B077EA5}"/>
              </a:ext>
            </a:extLst>
          </p:cNvPr>
          <p:cNvSpPr>
            <a:spLocks noGrp="1"/>
          </p:cNvSpPr>
          <p:nvPr>
            <p:ph type="body" idx="2"/>
          </p:nvPr>
        </p:nvSpPr>
        <p:spPr>
          <a:xfrm>
            <a:off x="4477407" y="2360885"/>
            <a:ext cx="4354893" cy="2782614"/>
          </a:xfrm>
        </p:spPr>
        <p:txBody>
          <a:bodyPr>
            <a:normAutofit fontScale="92500" lnSpcReduction="20000"/>
          </a:bodyPr>
          <a:lstStyle/>
          <a:p>
            <a:r>
              <a:rPr lang="en-US" sz="1300" b="1" i="0" u="none" strike="noStrike" baseline="0" dirty="0">
                <a:solidFill>
                  <a:srgbClr val="000000"/>
                </a:solidFill>
                <a:latin typeface="Arial" panose="020B0604020202020204" pitchFamily="34" charset="0"/>
              </a:rPr>
              <a:t>Calculation of max torque to max power </a:t>
            </a:r>
            <a:r>
              <a:rPr lang="en-US" sz="1300" b="1" dirty="0">
                <a:solidFill>
                  <a:srgbClr val="000000"/>
                </a:solidFill>
                <a:latin typeface="Arial" panose="020B0604020202020204" pitchFamily="34" charset="0"/>
              </a:rPr>
              <a:t>:</a:t>
            </a:r>
          </a:p>
          <a:p>
            <a:endParaRPr lang="en-US" sz="1200" b="1" dirty="0">
              <a:solidFill>
                <a:srgbClr val="000000"/>
              </a:solidFill>
              <a:latin typeface="Arial" panose="020B0604020202020204" pitchFamily="34" charset="0"/>
            </a:endParaRPr>
          </a:p>
          <a:p>
            <a:endParaRPr lang="en-US" sz="1200" b="1" dirty="0">
              <a:solidFill>
                <a:srgbClr val="000000"/>
              </a:solidFill>
              <a:latin typeface="Arial" panose="020B0604020202020204" pitchFamily="34" charset="0"/>
            </a:endParaRPr>
          </a:p>
          <a:p>
            <a:pPr marL="139700" indent="0">
              <a:buNone/>
            </a:pPr>
            <a:r>
              <a:rPr lang="en-US" sz="1200" b="0" i="0" u="none" strike="noStrike" baseline="0" dirty="0">
                <a:solidFill>
                  <a:srgbClr val="000000"/>
                </a:solidFill>
                <a:latin typeface="Arial" panose="020B0604020202020204" pitchFamily="34" charset="0"/>
              </a:rPr>
              <a:t># BHP = (60 * 3500)/(5252 * 1.3558179483) bhp = 29.49 bhp </a:t>
            </a:r>
          </a:p>
          <a:p>
            <a:endParaRPr lang="en-US" sz="1200" dirty="0">
              <a:solidFill>
                <a:srgbClr val="000000"/>
              </a:solidFill>
              <a:latin typeface="Arial" panose="020B0604020202020204" pitchFamily="34" charset="0"/>
            </a:endParaRPr>
          </a:p>
          <a:p>
            <a:pPr marL="139700" indent="0">
              <a:buNone/>
            </a:pPr>
            <a:r>
              <a:rPr lang="en-US" sz="1900" b="0" i="0" u="none" strike="noStrike" baseline="0" dirty="0">
                <a:solidFill>
                  <a:srgbClr val="000000"/>
                </a:solidFill>
                <a:latin typeface="Arial" panose="020B0604020202020204" pitchFamily="34" charset="0"/>
              </a:rPr>
              <a:t>The function is performing a calculation to determine the maximum power of an engine using the maximum torque and the engine RPM. The calculation is based on the following formula: BHP = (60 * 3500)/(5252 * 1.3558179483) </a:t>
            </a:r>
            <a:endParaRPr lang="en-US" sz="1900" b="1" dirty="0"/>
          </a:p>
        </p:txBody>
      </p:sp>
    </p:spTree>
    <p:extLst>
      <p:ext uri="{BB962C8B-B14F-4D97-AF65-F5344CB8AC3E}">
        <p14:creationId xmlns:p14="http://schemas.microsoft.com/office/powerpoint/2010/main" val="207429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4"/>
          <p:cNvSpPr txBox="1">
            <a:spLocks noGrp="1"/>
          </p:cNvSpPr>
          <p:nvPr>
            <p:ph type="ctrTitle"/>
          </p:nvPr>
        </p:nvSpPr>
        <p:spPr>
          <a:xfrm>
            <a:off x="130450" y="169049"/>
            <a:ext cx="8696700" cy="11237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BASE MODEL USING LOGISTIC REGRESSION</a:t>
            </a:r>
            <a:endParaRPr sz="3200" dirty="0"/>
          </a:p>
        </p:txBody>
      </p:sp>
      <p:pic>
        <p:nvPicPr>
          <p:cNvPr id="185" name="Google Shape;185;p24"/>
          <p:cNvPicPr preferRelativeResize="0"/>
          <p:nvPr/>
        </p:nvPicPr>
        <p:blipFill>
          <a:blip r:embed="rId3">
            <a:alphaModFix/>
          </a:blip>
          <a:stretch>
            <a:fillRect/>
          </a:stretch>
        </p:blipFill>
        <p:spPr>
          <a:xfrm>
            <a:off x="1316421" y="1835726"/>
            <a:ext cx="6676696" cy="1779413"/>
          </a:xfrm>
          <a:prstGeom prst="rect">
            <a:avLst/>
          </a:prstGeom>
          <a:noFill/>
          <a:ln>
            <a:noFill/>
          </a:ln>
        </p:spPr>
      </p:pic>
      <p:sp>
        <p:nvSpPr>
          <p:cNvPr id="187" name="Google Shape;187;p24"/>
          <p:cNvSpPr txBox="1"/>
          <p:nvPr/>
        </p:nvSpPr>
        <p:spPr>
          <a:xfrm>
            <a:off x="323193" y="1435647"/>
            <a:ext cx="7669923"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Constantia"/>
                <a:ea typeface="Constantia"/>
                <a:cs typeface="Constantia"/>
                <a:sym typeface="Constantia"/>
              </a:rPr>
              <a:t>Completely imbalanced</a:t>
            </a:r>
            <a:endParaRPr dirty="0">
              <a:latin typeface="Constantia"/>
              <a:ea typeface="Constantia"/>
              <a:cs typeface="Constantia"/>
              <a:sym typeface="Constantia"/>
            </a:endParaRPr>
          </a:p>
        </p:txBody>
      </p:sp>
      <p:sp>
        <p:nvSpPr>
          <p:cNvPr id="189" name="Google Shape;189;p24"/>
          <p:cNvSpPr txBox="1"/>
          <p:nvPr/>
        </p:nvSpPr>
        <p:spPr>
          <a:xfrm>
            <a:off x="391350" y="3814150"/>
            <a:ext cx="7018443" cy="55396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200" b="0" i="0" dirty="0">
                <a:solidFill>
                  <a:srgbClr val="000000"/>
                </a:solidFill>
                <a:effectLst/>
                <a:latin typeface="Helvetica Neue"/>
              </a:rPr>
              <a:t>We can see that the recall value for our model is 0 for class 1 so our model is highly biased towards the majority class and so we will balance our data and than build the model.</a:t>
            </a:r>
            <a:endParaRPr sz="1200" dirty="0">
              <a:latin typeface="Constantia"/>
              <a:ea typeface="Constantia"/>
              <a:cs typeface="Constantia"/>
              <a:sym typeface="Constant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B205C10-1BA9-61D2-79F2-98BD6D90643B}"/>
              </a:ext>
            </a:extLst>
          </p:cNvPr>
          <p:cNvSpPr>
            <a:spLocks noGrp="1"/>
          </p:cNvSpPr>
          <p:nvPr>
            <p:ph type="title"/>
          </p:nvPr>
        </p:nvSpPr>
        <p:spPr>
          <a:xfrm>
            <a:off x="311700" y="157655"/>
            <a:ext cx="8520600" cy="685800"/>
          </a:xfrm>
        </p:spPr>
        <p:txBody>
          <a:bodyPr>
            <a:noAutofit/>
          </a:bodyPr>
          <a:lstStyle/>
          <a:p>
            <a:r>
              <a:rPr lang="en-US" sz="3200" i="0" u="none" strike="noStrike" baseline="0" dirty="0">
                <a:solidFill>
                  <a:srgbClr val="000000"/>
                </a:solidFill>
                <a:latin typeface="Arial" panose="020B0604020202020204" pitchFamily="34" charset="0"/>
              </a:rPr>
              <a:t>			Model Fine Tuning </a:t>
            </a:r>
            <a:endParaRPr lang="en-US" sz="3200" dirty="0"/>
          </a:p>
        </p:txBody>
      </p:sp>
      <p:sp>
        <p:nvSpPr>
          <p:cNvPr id="4" name="Text Placeholder 3">
            <a:extLst>
              <a:ext uri="{FF2B5EF4-FFF2-40B4-BE49-F238E27FC236}">
                <a16:creationId xmlns:a16="http://schemas.microsoft.com/office/drawing/2014/main" xmlns="" id="{3D5EE9C9-9E3A-FE8B-8955-0D73281A5FBE}"/>
              </a:ext>
            </a:extLst>
          </p:cNvPr>
          <p:cNvSpPr>
            <a:spLocks noGrp="1"/>
          </p:cNvSpPr>
          <p:nvPr>
            <p:ph type="body" idx="1"/>
          </p:nvPr>
        </p:nvSpPr>
        <p:spPr>
          <a:xfrm>
            <a:off x="311700" y="788276"/>
            <a:ext cx="8520600" cy="3780599"/>
          </a:xfrm>
        </p:spPr>
        <p:txBody>
          <a:bodyPr>
            <a:normAutofit/>
          </a:bodyPr>
          <a:lstStyle/>
          <a:p>
            <a:r>
              <a:rPr lang="en-US" sz="1400" b="0" i="0" u="none" strike="noStrike" baseline="0" dirty="0">
                <a:solidFill>
                  <a:srgbClr val="000000"/>
                </a:solidFill>
                <a:latin typeface="Arial" panose="020B0604020202020204" pitchFamily="34" charset="0"/>
              </a:rPr>
              <a:t>We built the same model with new data after SMOTE and verified the results</a:t>
            </a:r>
          </a:p>
          <a:p>
            <a:r>
              <a:rPr lang="en-US" sz="1400" b="0" i="0" u="none" strike="noStrike" baseline="0" dirty="0">
                <a:solidFill>
                  <a:srgbClr val="292929"/>
                </a:solidFill>
                <a:latin typeface="Arial" panose="020B0604020202020204" pitchFamily="34" charset="0"/>
              </a:rPr>
              <a:t>We introduced SMOTE oversampling technique to increase the data dimension such that the target variable (</a:t>
            </a:r>
            <a:r>
              <a:rPr lang="en-US" sz="1400" b="0" i="0" u="none" strike="noStrike" baseline="0" dirty="0" err="1">
                <a:solidFill>
                  <a:srgbClr val="292929"/>
                </a:solidFill>
                <a:latin typeface="Arial" panose="020B0604020202020204" pitchFamily="34" charset="0"/>
              </a:rPr>
              <a:t>is_claim</a:t>
            </a:r>
            <a:r>
              <a:rPr lang="en-US" sz="1400" b="0" i="0" u="none" strike="noStrike" baseline="0" dirty="0">
                <a:solidFill>
                  <a:srgbClr val="292929"/>
                </a:solidFill>
                <a:latin typeface="Arial" panose="020B0604020202020204" pitchFamily="34" charset="0"/>
              </a:rPr>
              <a:t>) will be in the ratio 1:1. </a:t>
            </a:r>
            <a:endParaRPr lang="en-US" sz="1400" dirty="0"/>
          </a:p>
        </p:txBody>
      </p:sp>
      <p:pic>
        <p:nvPicPr>
          <p:cNvPr id="7" name="Picture 6">
            <a:extLst>
              <a:ext uri="{FF2B5EF4-FFF2-40B4-BE49-F238E27FC236}">
                <a16:creationId xmlns:a16="http://schemas.microsoft.com/office/drawing/2014/main" xmlns="" id="{563DA95A-3B86-3897-E023-8D2057D863F5}"/>
              </a:ext>
            </a:extLst>
          </p:cNvPr>
          <p:cNvPicPr>
            <a:picLocks noChangeAspect="1"/>
          </p:cNvPicPr>
          <p:nvPr/>
        </p:nvPicPr>
        <p:blipFill>
          <a:blip r:embed="rId2"/>
          <a:stretch>
            <a:fillRect/>
          </a:stretch>
        </p:blipFill>
        <p:spPr>
          <a:xfrm>
            <a:off x="1111296" y="1900362"/>
            <a:ext cx="7081837" cy="2293201"/>
          </a:xfrm>
          <a:prstGeom prst="rect">
            <a:avLst/>
          </a:prstGeom>
        </p:spPr>
      </p:pic>
      <p:sp>
        <p:nvSpPr>
          <p:cNvPr id="9" name="TextBox 8">
            <a:extLst>
              <a:ext uri="{FF2B5EF4-FFF2-40B4-BE49-F238E27FC236}">
                <a16:creationId xmlns:a16="http://schemas.microsoft.com/office/drawing/2014/main" xmlns="" id="{C39B0976-B2DE-88A5-1A39-530865FC1EAB}"/>
              </a:ext>
            </a:extLst>
          </p:cNvPr>
          <p:cNvSpPr txBox="1"/>
          <p:nvPr/>
        </p:nvSpPr>
        <p:spPr>
          <a:xfrm rot="10800000" flipV="1">
            <a:off x="236483" y="4409006"/>
            <a:ext cx="8352455" cy="307777"/>
          </a:xfrm>
          <a:prstGeom prst="rect">
            <a:avLst/>
          </a:prstGeom>
          <a:noFill/>
        </p:spPr>
        <p:txBody>
          <a:bodyPr wrap="square">
            <a:spAutoFit/>
          </a:bodyPr>
          <a:lstStyle/>
          <a:p>
            <a:r>
              <a:rPr lang="en-US" dirty="0">
                <a:latin typeface="Arial" panose="020B0604020202020204" pitchFamily="34" charset="0"/>
              </a:rPr>
              <a:t>Therefore</a:t>
            </a:r>
            <a:r>
              <a:rPr lang="en-US" sz="1400" b="0" i="0" u="none" strike="noStrike" baseline="0" dirty="0">
                <a:solidFill>
                  <a:srgbClr val="000000"/>
                </a:solidFill>
                <a:latin typeface="Arial" panose="020B0604020202020204" pitchFamily="34" charset="0"/>
              </a:rPr>
              <a:t> balancing of target variable and better performance was achieved using SMOTE. </a:t>
            </a:r>
          </a:p>
        </p:txBody>
      </p:sp>
    </p:spTree>
    <p:extLst>
      <p:ext uri="{BB962C8B-B14F-4D97-AF65-F5344CB8AC3E}">
        <p14:creationId xmlns:p14="http://schemas.microsoft.com/office/powerpoint/2010/main" val="548872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2684F-B982-ACBD-ADBA-DDF4D42C6E6F}"/>
              </a:ext>
            </a:extLst>
          </p:cNvPr>
          <p:cNvSpPr>
            <a:spLocks noGrp="1"/>
          </p:cNvSpPr>
          <p:nvPr>
            <p:ph type="title"/>
          </p:nvPr>
        </p:nvSpPr>
        <p:spPr>
          <a:xfrm>
            <a:off x="311700" y="126125"/>
            <a:ext cx="8520600" cy="575442"/>
          </a:xfrm>
        </p:spPr>
        <p:txBody>
          <a:bodyPr>
            <a:normAutofit fontScale="90000"/>
          </a:bodyPr>
          <a:lstStyle/>
          <a:p>
            <a:r>
              <a:rPr lang="en-US" b="1" dirty="0" err="1"/>
              <a:t>Decission</a:t>
            </a:r>
            <a:r>
              <a:rPr lang="en-US" b="1" dirty="0"/>
              <a:t> Tree Classifier :</a:t>
            </a:r>
          </a:p>
        </p:txBody>
      </p:sp>
      <p:sp>
        <p:nvSpPr>
          <p:cNvPr id="3" name="Text Placeholder 2">
            <a:extLst>
              <a:ext uri="{FF2B5EF4-FFF2-40B4-BE49-F238E27FC236}">
                <a16:creationId xmlns:a16="http://schemas.microsoft.com/office/drawing/2014/main" xmlns="" id="{9E21277C-447B-6941-2FF2-7204D4914274}"/>
              </a:ext>
            </a:extLst>
          </p:cNvPr>
          <p:cNvSpPr>
            <a:spLocks noGrp="1"/>
          </p:cNvSpPr>
          <p:nvPr>
            <p:ph type="body" idx="1"/>
          </p:nvPr>
        </p:nvSpPr>
        <p:spPr>
          <a:xfrm>
            <a:off x="0" y="701566"/>
            <a:ext cx="8832300" cy="4315809"/>
          </a:xfrm>
        </p:spPr>
        <p:txBody>
          <a:bodyPr/>
          <a:lstStyle/>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pPr marL="114300" indent="0">
              <a:buNone/>
            </a:pPr>
            <a:r>
              <a:rPr lang="en-US" sz="1800" b="0" i="0" u="none" strike="noStrike" baseline="0" dirty="0">
                <a:solidFill>
                  <a:srgbClr val="000000"/>
                </a:solidFill>
                <a:latin typeface="Arial" panose="020B0604020202020204" pitchFamily="34" charset="0"/>
              </a:rPr>
              <a:t>Performance of the model is tremendously improved but the model is overfitted as the performance of train was better than test. </a:t>
            </a:r>
            <a:endParaRPr lang="en-US" dirty="0"/>
          </a:p>
        </p:txBody>
      </p:sp>
      <p:pic>
        <p:nvPicPr>
          <p:cNvPr id="7" name="Picture 6">
            <a:extLst>
              <a:ext uri="{FF2B5EF4-FFF2-40B4-BE49-F238E27FC236}">
                <a16:creationId xmlns:a16="http://schemas.microsoft.com/office/drawing/2014/main" xmlns="" id="{0469C295-360D-5ED0-903B-F37165117259}"/>
              </a:ext>
            </a:extLst>
          </p:cNvPr>
          <p:cNvPicPr>
            <a:picLocks noChangeAspect="1"/>
          </p:cNvPicPr>
          <p:nvPr/>
        </p:nvPicPr>
        <p:blipFill>
          <a:blip r:embed="rId2"/>
          <a:stretch>
            <a:fillRect/>
          </a:stretch>
        </p:blipFill>
        <p:spPr>
          <a:xfrm>
            <a:off x="1131915" y="701565"/>
            <a:ext cx="3611520" cy="3586656"/>
          </a:xfrm>
          <a:prstGeom prst="rect">
            <a:avLst/>
          </a:prstGeom>
        </p:spPr>
      </p:pic>
    </p:spTree>
    <p:extLst>
      <p:ext uri="{BB962C8B-B14F-4D97-AF65-F5344CB8AC3E}">
        <p14:creationId xmlns:p14="http://schemas.microsoft.com/office/powerpoint/2010/main" val="922344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2684F-B982-ACBD-ADBA-DDF4D42C6E6F}"/>
              </a:ext>
            </a:extLst>
          </p:cNvPr>
          <p:cNvSpPr>
            <a:spLocks noGrp="1"/>
          </p:cNvSpPr>
          <p:nvPr>
            <p:ph type="title"/>
          </p:nvPr>
        </p:nvSpPr>
        <p:spPr>
          <a:xfrm>
            <a:off x="311700" y="126125"/>
            <a:ext cx="8520600" cy="575442"/>
          </a:xfrm>
        </p:spPr>
        <p:txBody>
          <a:bodyPr>
            <a:normAutofit fontScale="90000"/>
          </a:bodyPr>
          <a:lstStyle/>
          <a:p>
            <a:r>
              <a:rPr lang="en-US" b="1" dirty="0"/>
              <a:t>Random Forest Classifier:</a:t>
            </a:r>
          </a:p>
        </p:txBody>
      </p:sp>
      <p:sp>
        <p:nvSpPr>
          <p:cNvPr id="3" name="Text Placeholder 2">
            <a:extLst>
              <a:ext uri="{FF2B5EF4-FFF2-40B4-BE49-F238E27FC236}">
                <a16:creationId xmlns:a16="http://schemas.microsoft.com/office/drawing/2014/main" xmlns="" id="{9E21277C-447B-6941-2FF2-7204D4914274}"/>
              </a:ext>
            </a:extLst>
          </p:cNvPr>
          <p:cNvSpPr>
            <a:spLocks noGrp="1"/>
          </p:cNvSpPr>
          <p:nvPr>
            <p:ph type="body" idx="1"/>
          </p:nvPr>
        </p:nvSpPr>
        <p:spPr>
          <a:xfrm>
            <a:off x="0" y="701566"/>
            <a:ext cx="8832300" cy="4315809"/>
          </a:xfrm>
        </p:spPr>
        <p:txBody>
          <a:bodyPr/>
          <a:lstStyle/>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pPr marL="114300" indent="0">
              <a:buNone/>
            </a:pPr>
            <a:r>
              <a:rPr lang="en-US" sz="1800" b="0" i="0" u="none" strike="noStrike" baseline="0" dirty="0">
                <a:solidFill>
                  <a:srgbClr val="000000"/>
                </a:solidFill>
                <a:latin typeface="Arial" panose="020B0604020202020204" pitchFamily="34" charset="0"/>
              </a:rPr>
              <a:t>Its performance is </a:t>
            </a:r>
            <a:r>
              <a:rPr lang="en-US" sz="1800" b="0" i="0" u="none" strike="noStrike" baseline="0" dirty="0" err="1">
                <a:solidFill>
                  <a:srgbClr val="000000"/>
                </a:solidFill>
                <a:latin typeface="Arial" panose="020B0604020202020204" pitchFamily="34" charset="0"/>
              </a:rPr>
              <a:t>comparitivery</a:t>
            </a:r>
            <a:r>
              <a:rPr lang="en-US" sz="1800" b="0" i="0" u="none" strike="noStrike" baseline="0" dirty="0">
                <a:solidFill>
                  <a:srgbClr val="000000"/>
                </a:solidFill>
                <a:latin typeface="Arial" panose="020B0604020202020204" pitchFamily="34" charset="0"/>
              </a:rPr>
              <a:t> less than that of Decision tree and as the accuracies were marginally less when compared to overfitted Decision tree model. </a:t>
            </a:r>
            <a:endParaRPr lang="en-US" dirty="0"/>
          </a:p>
        </p:txBody>
      </p:sp>
      <p:pic>
        <p:nvPicPr>
          <p:cNvPr id="5" name="Picture 4">
            <a:extLst>
              <a:ext uri="{FF2B5EF4-FFF2-40B4-BE49-F238E27FC236}">
                <a16:creationId xmlns:a16="http://schemas.microsoft.com/office/drawing/2014/main" xmlns="" id="{68AF8947-EAEA-A3E6-F96D-FB276254ABF2}"/>
              </a:ext>
            </a:extLst>
          </p:cNvPr>
          <p:cNvPicPr>
            <a:picLocks noChangeAspect="1"/>
          </p:cNvPicPr>
          <p:nvPr/>
        </p:nvPicPr>
        <p:blipFill>
          <a:blip r:embed="rId2"/>
          <a:stretch>
            <a:fillRect/>
          </a:stretch>
        </p:blipFill>
        <p:spPr>
          <a:xfrm>
            <a:off x="748861" y="906112"/>
            <a:ext cx="4397989" cy="2791316"/>
          </a:xfrm>
          <a:prstGeom prst="rect">
            <a:avLst/>
          </a:prstGeom>
        </p:spPr>
      </p:pic>
    </p:spTree>
    <p:extLst>
      <p:ext uri="{BB962C8B-B14F-4D97-AF65-F5344CB8AC3E}">
        <p14:creationId xmlns:p14="http://schemas.microsoft.com/office/powerpoint/2010/main" val="163317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2684F-B982-ACBD-ADBA-DDF4D42C6E6F}"/>
              </a:ext>
            </a:extLst>
          </p:cNvPr>
          <p:cNvSpPr>
            <a:spLocks noGrp="1"/>
          </p:cNvSpPr>
          <p:nvPr>
            <p:ph type="title"/>
          </p:nvPr>
        </p:nvSpPr>
        <p:spPr>
          <a:xfrm>
            <a:off x="311700" y="126125"/>
            <a:ext cx="8520600" cy="575442"/>
          </a:xfrm>
        </p:spPr>
        <p:txBody>
          <a:bodyPr>
            <a:normAutofit fontScale="90000"/>
          </a:bodyPr>
          <a:lstStyle/>
          <a:p>
            <a:r>
              <a:rPr lang="en-US" b="1" dirty="0"/>
              <a:t>Ada Boost Classifier:</a:t>
            </a:r>
          </a:p>
        </p:txBody>
      </p:sp>
      <p:sp>
        <p:nvSpPr>
          <p:cNvPr id="3" name="Text Placeholder 2">
            <a:extLst>
              <a:ext uri="{FF2B5EF4-FFF2-40B4-BE49-F238E27FC236}">
                <a16:creationId xmlns:a16="http://schemas.microsoft.com/office/drawing/2014/main" xmlns="" id="{9E21277C-447B-6941-2FF2-7204D4914274}"/>
              </a:ext>
            </a:extLst>
          </p:cNvPr>
          <p:cNvSpPr>
            <a:spLocks noGrp="1"/>
          </p:cNvSpPr>
          <p:nvPr>
            <p:ph type="body" idx="1"/>
          </p:nvPr>
        </p:nvSpPr>
        <p:spPr>
          <a:xfrm>
            <a:off x="0" y="701566"/>
            <a:ext cx="8832300" cy="4315809"/>
          </a:xfrm>
        </p:spPr>
        <p:txBody>
          <a:bodyPr/>
          <a:lstStyle/>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pPr marL="114300" indent="0">
              <a:buNone/>
            </a:pPr>
            <a:r>
              <a:rPr lang="en-US" sz="1800" b="0" i="0" u="none" strike="noStrike" baseline="0" dirty="0">
                <a:solidFill>
                  <a:srgbClr val="000000"/>
                </a:solidFill>
                <a:latin typeface="Arial" panose="020B0604020202020204" pitchFamily="34" charset="0"/>
              </a:rPr>
              <a:t>Model performance is comparatively less than previous models. </a:t>
            </a:r>
            <a:endParaRPr lang="en-US" dirty="0"/>
          </a:p>
        </p:txBody>
      </p:sp>
      <p:pic>
        <p:nvPicPr>
          <p:cNvPr id="6" name="Picture 5">
            <a:extLst>
              <a:ext uri="{FF2B5EF4-FFF2-40B4-BE49-F238E27FC236}">
                <a16:creationId xmlns:a16="http://schemas.microsoft.com/office/drawing/2014/main" xmlns="" id="{ABFA4A6A-4A5D-0FB0-8E0F-66A18CD0C44A}"/>
              </a:ext>
            </a:extLst>
          </p:cNvPr>
          <p:cNvPicPr>
            <a:picLocks noChangeAspect="1"/>
          </p:cNvPicPr>
          <p:nvPr/>
        </p:nvPicPr>
        <p:blipFill>
          <a:blip r:embed="rId2"/>
          <a:stretch>
            <a:fillRect/>
          </a:stretch>
        </p:blipFill>
        <p:spPr>
          <a:xfrm>
            <a:off x="1079938" y="701565"/>
            <a:ext cx="4810844" cy="3051777"/>
          </a:xfrm>
          <a:prstGeom prst="rect">
            <a:avLst/>
          </a:prstGeom>
        </p:spPr>
      </p:pic>
    </p:spTree>
    <p:extLst>
      <p:ext uri="{BB962C8B-B14F-4D97-AF65-F5344CB8AC3E}">
        <p14:creationId xmlns:p14="http://schemas.microsoft.com/office/powerpoint/2010/main" val="1335638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2684F-B982-ACBD-ADBA-DDF4D42C6E6F}"/>
              </a:ext>
            </a:extLst>
          </p:cNvPr>
          <p:cNvSpPr>
            <a:spLocks noGrp="1"/>
          </p:cNvSpPr>
          <p:nvPr>
            <p:ph type="title"/>
          </p:nvPr>
        </p:nvSpPr>
        <p:spPr>
          <a:xfrm>
            <a:off x="311700" y="126125"/>
            <a:ext cx="8520600" cy="575442"/>
          </a:xfrm>
        </p:spPr>
        <p:txBody>
          <a:bodyPr>
            <a:noAutofit/>
          </a:bodyPr>
          <a:lstStyle/>
          <a:p>
            <a:r>
              <a:rPr lang="en-US" b="1" i="0" u="none" strike="noStrike" baseline="0" dirty="0">
                <a:solidFill>
                  <a:srgbClr val="000000"/>
                </a:solidFill>
                <a:latin typeface="Arial" panose="020B0604020202020204" pitchFamily="34" charset="0"/>
              </a:rPr>
              <a:t>Gradient Boosting </a:t>
            </a:r>
            <a:r>
              <a:rPr lang="en-US" b="1" dirty="0"/>
              <a:t>Classifier:</a:t>
            </a:r>
            <a:br>
              <a:rPr lang="en-US" b="1" dirty="0"/>
            </a:br>
            <a:r>
              <a:rPr lang="en-US" b="1" dirty="0"/>
              <a:t/>
            </a:r>
            <a:br>
              <a:rPr lang="en-US" b="1" dirty="0"/>
            </a:br>
            <a:endParaRPr lang="en-US" b="1" dirty="0"/>
          </a:p>
        </p:txBody>
      </p:sp>
      <p:sp>
        <p:nvSpPr>
          <p:cNvPr id="3" name="Text Placeholder 2">
            <a:extLst>
              <a:ext uri="{FF2B5EF4-FFF2-40B4-BE49-F238E27FC236}">
                <a16:creationId xmlns:a16="http://schemas.microsoft.com/office/drawing/2014/main" xmlns="" id="{9E21277C-447B-6941-2FF2-7204D4914274}"/>
              </a:ext>
            </a:extLst>
          </p:cNvPr>
          <p:cNvSpPr>
            <a:spLocks noGrp="1"/>
          </p:cNvSpPr>
          <p:nvPr>
            <p:ph type="body" idx="1"/>
          </p:nvPr>
        </p:nvSpPr>
        <p:spPr>
          <a:xfrm>
            <a:off x="0" y="622738"/>
            <a:ext cx="9065172" cy="4520762"/>
          </a:xfrm>
        </p:spPr>
        <p:txBody>
          <a:bodyPr/>
          <a:lstStyle/>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pPr marL="114300" indent="0">
              <a:buNone/>
            </a:pPr>
            <a:r>
              <a:rPr lang="en-US" sz="1800" b="0" i="0" u="none" strike="noStrike" baseline="0" dirty="0">
                <a:solidFill>
                  <a:srgbClr val="000000"/>
                </a:solidFill>
                <a:latin typeface="Arial" panose="020B0604020202020204" pitchFamily="34" charset="0"/>
              </a:rPr>
              <a:t>Model performance is good and it is better than all previous models when it comes to generalization but the recall score in in 84% which suggested around 16% of False Negatives.  </a:t>
            </a:r>
            <a:endParaRPr lang="en-US" dirty="0"/>
          </a:p>
        </p:txBody>
      </p:sp>
      <p:pic>
        <p:nvPicPr>
          <p:cNvPr id="5" name="Picture 4">
            <a:extLst>
              <a:ext uri="{FF2B5EF4-FFF2-40B4-BE49-F238E27FC236}">
                <a16:creationId xmlns:a16="http://schemas.microsoft.com/office/drawing/2014/main" xmlns="" id="{CCB493E0-D87D-C6EA-A764-971900695AF0}"/>
              </a:ext>
            </a:extLst>
          </p:cNvPr>
          <p:cNvPicPr>
            <a:picLocks noChangeAspect="1"/>
          </p:cNvPicPr>
          <p:nvPr/>
        </p:nvPicPr>
        <p:blipFill>
          <a:blip r:embed="rId2"/>
          <a:stretch>
            <a:fillRect/>
          </a:stretch>
        </p:blipFill>
        <p:spPr>
          <a:xfrm>
            <a:off x="232872" y="701565"/>
            <a:ext cx="4567066" cy="3122810"/>
          </a:xfrm>
          <a:prstGeom prst="rect">
            <a:avLst/>
          </a:prstGeom>
        </p:spPr>
      </p:pic>
      <p:pic>
        <p:nvPicPr>
          <p:cNvPr id="8" name="Picture 7">
            <a:extLst>
              <a:ext uri="{FF2B5EF4-FFF2-40B4-BE49-F238E27FC236}">
                <a16:creationId xmlns:a16="http://schemas.microsoft.com/office/drawing/2014/main" xmlns="" id="{25A9E65E-8DEB-3EED-F20A-480E9A69E7D9}"/>
              </a:ext>
            </a:extLst>
          </p:cNvPr>
          <p:cNvPicPr>
            <a:picLocks noChangeAspect="1"/>
          </p:cNvPicPr>
          <p:nvPr/>
        </p:nvPicPr>
        <p:blipFill>
          <a:blip r:embed="rId3"/>
          <a:stretch>
            <a:fillRect/>
          </a:stretch>
        </p:blipFill>
        <p:spPr>
          <a:xfrm>
            <a:off x="4781743" y="995206"/>
            <a:ext cx="4362257" cy="2465325"/>
          </a:xfrm>
          <a:prstGeom prst="rect">
            <a:avLst/>
          </a:prstGeom>
        </p:spPr>
      </p:pic>
    </p:spTree>
    <p:extLst>
      <p:ext uri="{BB962C8B-B14F-4D97-AF65-F5344CB8AC3E}">
        <p14:creationId xmlns:p14="http://schemas.microsoft.com/office/powerpoint/2010/main" val="147139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2684F-B982-ACBD-ADBA-DDF4D42C6E6F}"/>
              </a:ext>
            </a:extLst>
          </p:cNvPr>
          <p:cNvSpPr>
            <a:spLocks noGrp="1"/>
          </p:cNvSpPr>
          <p:nvPr>
            <p:ph type="title"/>
          </p:nvPr>
        </p:nvSpPr>
        <p:spPr>
          <a:xfrm>
            <a:off x="311700" y="126125"/>
            <a:ext cx="8520600" cy="575442"/>
          </a:xfrm>
        </p:spPr>
        <p:txBody>
          <a:bodyPr>
            <a:noAutofit/>
          </a:bodyPr>
          <a:lstStyle/>
          <a:p>
            <a:r>
              <a:rPr lang="en-US" b="1" i="0" u="none" strike="noStrike" baseline="0" dirty="0">
                <a:solidFill>
                  <a:srgbClr val="000000"/>
                </a:solidFill>
                <a:latin typeface="Arial" panose="020B0604020202020204" pitchFamily="34" charset="0"/>
              </a:rPr>
              <a:t>Extreme Gradient Boosting </a:t>
            </a:r>
            <a:r>
              <a:rPr lang="en-US" b="1" dirty="0"/>
              <a:t>Classifier:</a:t>
            </a:r>
            <a:br>
              <a:rPr lang="en-US" b="1" dirty="0"/>
            </a:br>
            <a:r>
              <a:rPr lang="en-US" b="1" dirty="0"/>
              <a:t/>
            </a:r>
            <a:br>
              <a:rPr lang="en-US" b="1" dirty="0"/>
            </a:br>
            <a:endParaRPr lang="en-US" b="1" dirty="0"/>
          </a:p>
        </p:txBody>
      </p:sp>
      <p:sp>
        <p:nvSpPr>
          <p:cNvPr id="3" name="Text Placeholder 2">
            <a:extLst>
              <a:ext uri="{FF2B5EF4-FFF2-40B4-BE49-F238E27FC236}">
                <a16:creationId xmlns:a16="http://schemas.microsoft.com/office/drawing/2014/main" xmlns="" id="{9E21277C-447B-6941-2FF2-7204D4914274}"/>
              </a:ext>
            </a:extLst>
          </p:cNvPr>
          <p:cNvSpPr>
            <a:spLocks noGrp="1"/>
          </p:cNvSpPr>
          <p:nvPr>
            <p:ph type="body" idx="1"/>
          </p:nvPr>
        </p:nvSpPr>
        <p:spPr>
          <a:xfrm>
            <a:off x="0" y="622738"/>
            <a:ext cx="9065172" cy="4520762"/>
          </a:xfrm>
        </p:spPr>
        <p:txBody>
          <a:bodyPr>
            <a:normAutofit/>
          </a:bodyPr>
          <a:lstStyle/>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endParaRPr lang="en-US" sz="1800" b="0" i="0" u="none" strike="noStrike" baseline="0" dirty="0">
              <a:solidFill>
                <a:srgbClr val="000000"/>
              </a:solidFill>
              <a:latin typeface="Arial" panose="020B0604020202020204" pitchFamily="34" charset="0"/>
            </a:endParaRPr>
          </a:p>
          <a:p>
            <a:endParaRPr lang="en-US" dirty="0">
              <a:solidFill>
                <a:srgbClr val="000000"/>
              </a:solidFill>
              <a:latin typeface="Arial" panose="020B0604020202020204" pitchFamily="34" charset="0"/>
            </a:endParaRPr>
          </a:p>
          <a:p>
            <a:pPr marL="114300" indent="0">
              <a:buNone/>
            </a:pPr>
            <a:r>
              <a:rPr lang="en-US" sz="1600" b="0" i="0" u="none" strike="noStrike" baseline="0" dirty="0">
                <a:solidFill>
                  <a:srgbClr val="000000"/>
                </a:solidFill>
                <a:latin typeface="Arial" panose="020B0604020202020204" pitchFamily="34" charset="0"/>
              </a:rPr>
              <a:t>The above model is comparatively better than all the previous models in terms of generalization and metrics. </a:t>
            </a:r>
          </a:p>
          <a:p>
            <a:pPr marL="114300" indent="0">
              <a:buNone/>
            </a:pPr>
            <a:r>
              <a:rPr lang="en-US" sz="1600" b="0" i="0" u="none" strike="noStrike" baseline="0" dirty="0">
                <a:solidFill>
                  <a:srgbClr val="000000"/>
                </a:solidFill>
                <a:latin typeface="Arial" panose="020B0604020202020204" pitchFamily="34" charset="0"/>
              </a:rPr>
              <a:t>It has better F1 score and recall when compared to Gradient Boosting which suggests the more precision in predicting our target variable. </a:t>
            </a:r>
            <a:endParaRPr lang="en-US" sz="1600" dirty="0"/>
          </a:p>
        </p:txBody>
      </p:sp>
      <p:pic>
        <p:nvPicPr>
          <p:cNvPr id="6" name="Picture 5">
            <a:extLst>
              <a:ext uri="{FF2B5EF4-FFF2-40B4-BE49-F238E27FC236}">
                <a16:creationId xmlns:a16="http://schemas.microsoft.com/office/drawing/2014/main" xmlns="" id="{EA3F0D26-5530-CC1C-1F52-55928FE38349}"/>
              </a:ext>
            </a:extLst>
          </p:cNvPr>
          <p:cNvPicPr>
            <a:picLocks noChangeAspect="1"/>
          </p:cNvPicPr>
          <p:nvPr/>
        </p:nvPicPr>
        <p:blipFill>
          <a:blip r:embed="rId2"/>
          <a:stretch>
            <a:fillRect/>
          </a:stretch>
        </p:blipFill>
        <p:spPr>
          <a:xfrm>
            <a:off x="1537138" y="622739"/>
            <a:ext cx="3452648" cy="3121572"/>
          </a:xfrm>
          <a:prstGeom prst="rect">
            <a:avLst/>
          </a:prstGeom>
        </p:spPr>
      </p:pic>
    </p:spTree>
    <p:extLst>
      <p:ext uri="{BB962C8B-B14F-4D97-AF65-F5344CB8AC3E}">
        <p14:creationId xmlns:p14="http://schemas.microsoft.com/office/powerpoint/2010/main" val="1495623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4D818F-E733-3EE1-FB58-5B298A6ABA0C}"/>
              </a:ext>
            </a:extLst>
          </p:cNvPr>
          <p:cNvSpPr>
            <a:spLocks noGrp="1"/>
          </p:cNvSpPr>
          <p:nvPr>
            <p:ph type="title"/>
          </p:nvPr>
        </p:nvSpPr>
        <p:spPr>
          <a:xfrm>
            <a:off x="311700" y="134007"/>
            <a:ext cx="8520600" cy="883718"/>
          </a:xfrm>
        </p:spPr>
        <p:txBody>
          <a:bodyPr>
            <a:normAutofit/>
          </a:bodyPr>
          <a:lstStyle/>
          <a:p>
            <a:r>
              <a:rPr lang="en-US" sz="2800" b="1" i="0" u="none" strike="noStrike" baseline="0" dirty="0">
                <a:solidFill>
                  <a:srgbClr val="000000"/>
                </a:solidFill>
                <a:latin typeface="Arial" panose="020B0604020202020204" pitchFamily="34" charset="0"/>
              </a:rPr>
              <a:t>			CONCLUSION </a:t>
            </a:r>
            <a:endParaRPr lang="en-US" dirty="0"/>
          </a:p>
        </p:txBody>
      </p:sp>
      <p:sp>
        <p:nvSpPr>
          <p:cNvPr id="3" name="Text Placeholder 2">
            <a:extLst>
              <a:ext uri="{FF2B5EF4-FFF2-40B4-BE49-F238E27FC236}">
                <a16:creationId xmlns:a16="http://schemas.microsoft.com/office/drawing/2014/main" xmlns="" id="{D4790CF0-40FF-553F-4AB5-BCE7C6094644}"/>
              </a:ext>
            </a:extLst>
          </p:cNvPr>
          <p:cNvSpPr>
            <a:spLocks noGrp="1"/>
          </p:cNvSpPr>
          <p:nvPr>
            <p:ph type="body" idx="1"/>
          </p:nvPr>
        </p:nvSpPr>
        <p:spPr>
          <a:xfrm>
            <a:off x="157655" y="819807"/>
            <a:ext cx="8674645" cy="4189686"/>
          </a:xfrm>
        </p:spPr>
        <p:txBody>
          <a:bodyPr>
            <a:normAutofit fontScale="85000" lnSpcReduction="10000"/>
          </a:bodyPr>
          <a:lstStyle/>
          <a:p>
            <a:pPr marL="114300" indent="0">
              <a:buNone/>
            </a:pPr>
            <a:r>
              <a:rPr lang="en-US" sz="1800" b="1" i="0" u="none" strike="noStrike" baseline="0" dirty="0">
                <a:solidFill>
                  <a:srgbClr val="000000"/>
                </a:solidFill>
                <a:latin typeface="Arial" panose="020B0604020202020204" pitchFamily="34" charset="0"/>
              </a:rPr>
              <a:t> </a:t>
            </a:r>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This model has a high level of accuracy with an overall accuracy score of 0.95. The precision scores for both classes are high, with class 0 having a precision score of 0.92 and class 1 having a precision score of 1.00. The recall score for class 0 is also high at 1.00, indicating that the model correctly identified all instances of class 0. The recall score for class 1 is slightly lower at 0.91, indicating that the model correctly identified 91% of instances of class 1. </a:t>
            </a:r>
          </a:p>
          <a:p>
            <a:r>
              <a:rPr lang="en-US" sz="1800" b="0" i="0" u="none" strike="noStrike" baseline="0" dirty="0">
                <a:solidFill>
                  <a:srgbClr val="000000"/>
                </a:solidFill>
                <a:latin typeface="Arial" panose="020B0604020202020204" pitchFamily="34" charset="0"/>
              </a:rPr>
              <a:t>The F1-score is a measure that takes into account both precision and recall, and it indicates the overall performance of the model. The F1-score for both classes is high, with class 0 having an F1-score of 0.96 and class 1 having an F1-score of 0.95. </a:t>
            </a:r>
          </a:p>
          <a:p>
            <a:r>
              <a:rPr lang="en-US" sz="1800" b="0" i="0" u="none" strike="noStrike" baseline="0" dirty="0">
                <a:solidFill>
                  <a:srgbClr val="000000"/>
                </a:solidFill>
                <a:latin typeface="Arial" panose="020B0604020202020204" pitchFamily="34" charset="0"/>
              </a:rPr>
              <a:t>Based on these metrics, it appears that the model is performing well for insurance claim prediction. </a:t>
            </a:r>
          </a:p>
          <a:p>
            <a:endParaRPr lang="en-US" sz="1800" b="0" i="0" u="none" strike="noStrike" baseline="0" dirty="0">
              <a:solidFill>
                <a:srgbClr val="000000"/>
              </a:solidFill>
              <a:latin typeface="Arial" panose="020B0604020202020204" pitchFamily="34" charset="0"/>
            </a:endParaRPr>
          </a:p>
          <a:p>
            <a:r>
              <a:rPr lang="en-US" sz="1800" b="1" i="0" u="none" strike="noStrike" baseline="0" dirty="0">
                <a:solidFill>
                  <a:srgbClr val="1F2023"/>
                </a:solidFill>
                <a:latin typeface="Arial" panose="020B0604020202020204" pitchFamily="34" charset="0"/>
              </a:rPr>
              <a:t>Final XGB Model can help the insurance company automate and streamline their claims processing operations, resulting in faster, more accurate, and cost-effective claims management. Predictive models can be used to estimate the likelihood of future claims and to determine the appropriate reserves and premiums to charge. </a:t>
            </a:r>
            <a:endParaRPr lang="en-US" dirty="0"/>
          </a:p>
        </p:txBody>
      </p:sp>
    </p:spTree>
    <p:extLst>
      <p:ext uri="{BB962C8B-B14F-4D97-AF65-F5344CB8AC3E}">
        <p14:creationId xmlns:p14="http://schemas.microsoft.com/office/powerpoint/2010/main" val="3501836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subTitle" idx="1"/>
          </p:nvPr>
        </p:nvSpPr>
        <p:spPr>
          <a:xfrm>
            <a:off x="500075" y="2"/>
            <a:ext cx="7854600" cy="1314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275"/>
              <a:buNone/>
            </a:pPr>
            <a:endParaRPr sz="1175" b="1"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endParaRPr sz="1075" b="1"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endParaRPr sz="1075" b="1"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b="1" dirty="0">
                <a:solidFill>
                  <a:schemeClr val="dk1"/>
                </a:solidFill>
                <a:latin typeface="Arial"/>
                <a:ea typeface="Arial"/>
                <a:cs typeface="Arial"/>
                <a:sym typeface="Arial"/>
              </a:rPr>
              <a:t>Business Problem-</a:t>
            </a:r>
            <a:r>
              <a:rPr lang="en" sz="1075" dirty="0">
                <a:solidFill>
                  <a:schemeClr val="dk1"/>
                </a:solidFill>
                <a:latin typeface="Arial"/>
                <a:ea typeface="Arial"/>
                <a:cs typeface="Arial"/>
                <a:sym typeface="Arial"/>
              </a:rPr>
              <a:t>An insurance policy is an agreement between an insurance provider company and policyholder, wherein the company is liable in providing the guaranteed compensation for a specific loss or damage when a certain amount of premium is paid by the policyholder for taking the insurance with that company.</a:t>
            </a: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dirty="0">
                <a:solidFill>
                  <a:schemeClr val="dk1"/>
                </a:solidFill>
                <a:latin typeface="Arial"/>
                <a:ea typeface="Arial"/>
                <a:cs typeface="Arial"/>
                <a:sym typeface="Arial"/>
              </a:rPr>
              <a:t>So it’s a challenge for insurance company to estimate how probably the customer will claim insurance for his car based on which they can define insurance policies which are profitable and preferred by customers.</a:t>
            </a: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b="1" dirty="0">
                <a:solidFill>
                  <a:schemeClr val="dk1"/>
                </a:solidFill>
                <a:latin typeface="Arial"/>
                <a:ea typeface="Arial"/>
                <a:cs typeface="Arial"/>
                <a:sym typeface="Arial"/>
              </a:rPr>
              <a:t>Business Objective :</a:t>
            </a:r>
            <a:endParaRPr sz="1075" b="1"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dirty="0">
                <a:solidFill>
                  <a:schemeClr val="dk1"/>
                </a:solidFill>
                <a:latin typeface="Arial"/>
                <a:ea typeface="Arial"/>
                <a:cs typeface="Arial"/>
                <a:sym typeface="Arial"/>
              </a:rPr>
              <a:t>Our objective is to help the Insurance company to understand the behavior of customers and predict a future trait if a car policy holder will claim his insurance or not based on the insurance data provided.. With the above objective we aim to develop a prediction model that helps the insurance company to understand the car policy holders behavior and classify if the policy holders are likely to claim insurance.</a:t>
            </a: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b="1" dirty="0">
                <a:solidFill>
                  <a:schemeClr val="dk1"/>
                </a:solidFill>
                <a:latin typeface="Arial"/>
                <a:ea typeface="Arial"/>
                <a:cs typeface="Arial"/>
                <a:sym typeface="Arial"/>
              </a:rPr>
              <a:t>Importance of Problem and Technology used-</a:t>
            </a:r>
            <a:endParaRPr sz="1075" b="1"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r>
              <a:rPr lang="en" sz="1075" dirty="0">
                <a:solidFill>
                  <a:schemeClr val="dk1"/>
                </a:solidFill>
                <a:latin typeface="Arial"/>
                <a:ea typeface="Arial"/>
                <a:cs typeface="Arial"/>
                <a:sym typeface="Arial"/>
              </a:rPr>
              <a:t>Due to the rapid modernization, a surge in the usage of number of cars is seen in the last two decades compelling the insurance companies in utilizing most advanced data techniques in order to predict whether a policyholder opts for the claim or not. In this quest companies started using the machine learning algorithms in their business, Major categories in where the companies currently using ML models include behavior of driver monitoring system and in depth market analysis on Data of insurance claims based on consumer previous behavior.</a:t>
            </a: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SzPts val="275"/>
              <a:buNone/>
            </a:pPr>
            <a:endParaRPr sz="1075"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75"/>
              <a:buFont typeface="Arial"/>
              <a:buNone/>
            </a:pPr>
            <a:r>
              <a:rPr lang="en" sz="975" dirty="0">
                <a:solidFill>
                  <a:schemeClr val="dk1"/>
                </a:solidFill>
                <a:latin typeface="Times New Roman"/>
                <a:ea typeface="Times New Roman"/>
                <a:cs typeface="Times New Roman"/>
                <a:sym typeface="Times New Roman"/>
              </a:rPr>
              <a:t>   	</a:t>
            </a:r>
            <a:r>
              <a:rPr lang="en" sz="1075" b="1" dirty="0">
                <a:solidFill>
                  <a:schemeClr val="dk1"/>
                </a:solidFill>
                <a:latin typeface="Arial"/>
                <a:ea typeface="Arial"/>
                <a:cs typeface="Arial"/>
                <a:sym typeface="Arial"/>
              </a:rPr>
              <a:t>Our Value addition-</a:t>
            </a:r>
            <a:endParaRPr sz="1075" b="1"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275"/>
              <a:buFont typeface="Arial"/>
              <a:buNone/>
            </a:pPr>
            <a:r>
              <a:rPr lang="en" sz="1075" dirty="0">
                <a:solidFill>
                  <a:schemeClr val="dk1"/>
                </a:solidFill>
                <a:latin typeface="Arial"/>
                <a:ea typeface="Arial"/>
                <a:cs typeface="Arial"/>
                <a:sym typeface="Arial"/>
              </a:rPr>
              <a:t>•</a:t>
            </a:r>
            <a:r>
              <a:rPr lang="en" sz="975" dirty="0">
                <a:solidFill>
                  <a:schemeClr val="dk1"/>
                </a:solidFill>
                <a:latin typeface="Times New Roman"/>
                <a:ea typeface="Times New Roman"/>
                <a:cs typeface="Times New Roman"/>
                <a:sym typeface="Times New Roman"/>
              </a:rPr>
              <a:t>   	</a:t>
            </a:r>
            <a:r>
              <a:rPr lang="en" sz="1075" dirty="0">
                <a:solidFill>
                  <a:schemeClr val="dk1"/>
                </a:solidFill>
                <a:latin typeface="Arial"/>
                <a:ea typeface="Arial"/>
                <a:cs typeface="Arial"/>
                <a:sym typeface="Arial"/>
              </a:rPr>
              <a:t>We are using a ML binary classification model to predict the insurance claims.</a:t>
            </a:r>
            <a:endParaRPr sz="1075"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275"/>
              <a:buFont typeface="Arial"/>
              <a:buNone/>
            </a:pPr>
            <a:r>
              <a:rPr lang="en" sz="1075" dirty="0">
                <a:solidFill>
                  <a:schemeClr val="dk1"/>
                </a:solidFill>
                <a:latin typeface="Arial"/>
                <a:ea typeface="Arial"/>
                <a:cs typeface="Arial"/>
                <a:sym typeface="Arial"/>
              </a:rPr>
              <a:t>•</a:t>
            </a:r>
            <a:r>
              <a:rPr lang="en" sz="975" dirty="0">
                <a:solidFill>
                  <a:schemeClr val="dk1"/>
                </a:solidFill>
                <a:latin typeface="Times New Roman"/>
                <a:ea typeface="Times New Roman"/>
                <a:cs typeface="Times New Roman"/>
                <a:sym typeface="Times New Roman"/>
              </a:rPr>
              <a:t>   	</a:t>
            </a:r>
            <a:r>
              <a:rPr lang="en" sz="1075" dirty="0">
                <a:solidFill>
                  <a:schemeClr val="dk1"/>
                </a:solidFill>
                <a:latin typeface="Arial"/>
                <a:ea typeface="Arial"/>
                <a:cs typeface="Arial"/>
                <a:sym typeface="Arial"/>
              </a:rPr>
              <a:t>We are trying to build a model that can predict the possibility of insurance being claimed based on the description of components, manufacture and model of the car.</a:t>
            </a:r>
            <a:endParaRPr sz="1075" dirty="0">
              <a:solidFill>
                <a:schemeClr val="dk1"/>
              </a:solidFill>
              <a:latin typeface="Arial"/>
              <a:ea typeface="Arial"/>
              <a:cs typeface="Arial"/>
              <a:sym typeface="Arial"/>
            </a:endParaRPr>
          </a:p>
          <a:p>
            <a:pPr marL="457200" marR="0" lvl="0" indent="0" algn="l" rtl="0">
              <a:lnSpc>
                <a:spcPct val="100000"/>
              </a:lnSpc>
              <a:spcBef>
                <a:spcPts val="0"/>
              </a:spcBef>
              <a:spcAft>
                <a:spcPts val="0"/>
              </a:spcAft>
              <a:buClr>
                <a:schemeClr val="dk1"/>
              </a:buClr>
              <a:buSzPts val="275"/>
              <a:buFont typeface="Arial"/>
              <a:buNone/>
            </a:pPr>
            <a:r>
              <a:rPr lang="en" sz="1075" dirty="0">
                <a:solidFill>
                  <a:schemeClr val="dk1"/>
                </a:solidFill>
                <a:latin typeface="Arial"/>
                <a:ea typeface="Arial"/>
                <a:cs typeface="Arial"/>
                <a:sym typeface="Arial"/>
              </a:rPr>
              <a:t>•</a:t>
            </a:r>
            <a:r>
              <a:rPr lang="en" sz="975" dirty="0">
                <a:solidFill>
                  <a:schemeClr val="dk1"/>
                </a:solidFill>
                <a:latin typeface="Times New Roman"/>
                <a:ea typeface="Times New Roman"/>
                <a:cs typeface="Times New Roman"/>
                <a:sym typeface="Times New Roman"/>
              </a:rPr>
              <a:t>   	</a:t>
            </a:r>
            <a:r>
              <a:rPr lang="en" sz="1075" dirty="0">
                <a:solidFill>
                  <a:schemeClr val="dk1"/>
                </a:solidFill>
                <a:latin typeface="Arial"/>
                <a:ea typeface="Arial"/>
                <a:cs typeface="Arial"/>
                <a:sym typeface="Arial"/>
              </a:rPr>
              <a:t>We will design a model that will help the companies to improve their insurance policies based on our claim prediction with providing maximum benefits to insurance companies as well as the policy holder.</a:t>
            </a:r>
            <a:endParaRPr sz="1075" dirty="0">
              <a:solidFill>
                <a:schemeClr val="dk1"/>
              </a:solidFill>
              <a:latin typeface="Arial"/>
              <a:ea typeface="Arial"/>
              <a:cs typeface="Arial"/>
              <a:sym typeface="Arial"/>
            </a:endParaRPr>
          </a:p>
          <a:p>
            <a:pPr marL="0" lvl="0" indent="0" algn="l" rtl="0">
              <a:lnSpc>
                <a:spcPct val="100000"/>
              </a:lnSpc>
              <a:spcBef>
                <a:spcPts val="0"/>
              </a:spcBef>
              <a:spcAft>
                <a:spcPts val="0"/>
              </a:spcAft>
              <a:buSzPts val="275"/>
              <a:buNone/>
            </a:pPr>
            <a:endParaRPr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25"/>
          <p:cNvSpPr txBox="1">
            <a:spLocks noGrp="1"/>
          </p:cNvSpPr>
          <p:nvPr>
            <p:ph type="ctrTitle"/>
          </p:nvPr>
        </p:nvSpPr>
        <p:spPr>
          <a:xfrm>
            <a:off x="866216" y="1574800"/>
            <a:ext cx="6619244" cy="119888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     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57200" y="196451"/>
            <a:ext cx="8229600" cy="549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dirty="0"/>
              <a:t>EDA Inferences:</a:t>
            </a:r>
            <a:endParaRPr dirty="0"/>
          </a:p>
        </p:txBody>
      </p:sp>
      <p:sp>
        <p:nvSpPr>
          <p:cNvPr id="78" name="Google Shape;78;p16"/>
          <p:cNvSpPr txBox="1">
            <a:spLocks noGrp="1"/>
          </p:cNvSpPr>
          <p:nvPr>
            <p:ph idx="1"/>
          </p:nvPr>
        </p:nvSpPr>
        <p:spPr>
          <a:xfrm>
            <a:off x="6932355" y="1014096"/>
            <a:ext cx="2133601" cy="2204147"/>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fontScale="70000" lnSpcReduction="20000"/>
          </a:bodyPr>
          <a:lstStyle/>
          <a:p>
            <a:pPr marL="342900" lvl="0" indent="-334327" algn="l" rtl="0">
              <a:spcBef>
                <a:spcPts val="0"/>
              </a:spcBef>
              <a:spcAft>
                <a:spcPts val="0"/>
              </a:spcAft>
              <a:buClr>
                <a:srgbClr val="000000"/>
              </a:buClr>
              <a:buSzPct val="100000"/>
              <a:buChar char="●"/>
            </a:pPr>
            <a:r>
              <a:rPr lang="en" sz="1800" dirty="0">
                <a:solidFill>
                  <a:srgbClr val="000000"/>
                </a:solidFill>
                <a:latin typeface="Arial"/>
                <a:ea typeface="Arial"/>
                <a:cs typeface="Arial"/>
                <a:sym typeface="Arial"/>
              </a:rPr>
              <a:t>We can see that most cars are from A, B2 and C2 segment.</a:t>
            </a:r>
            <a:endParaRPr dirty="0"/>
          </a:p>
          <a:p>
            <a:pPr marL="342900" lvl="0" indent="-334327" algn="l" rtl="0">
              <a:spcBef>
                <a:spcPts val="225"/>
              </a:spcBef>
              <a:spcAft>
                <a:spcPts val="0"/>
              </a:spcAft>
              <a:buClr>
                <a:srgbClr val="000000"/>
              </a:buClr>
              <a:buSzPct val="100000"/>
              <a:buChar char="●"/>
            </a:pPr>
            <a:r>
              <a:rPr lang="en" sz="1800" dirty="0">
                <a:solidFill>
                  <a:srgbClr val="000000"/>
                </a:solidFill>
                <a:latin typeface="Arial"/>
                <a:ea typeface="Arial"/>
                <a:cs typeface="Arial"/>
                <a:sym typeface="Arial"/>
              </a:rPr>
              <a:t>Few are from B1,C1 and utility. </a:t>
            </a:r>
            <a:endParaRPr dirty="0"/>
          </a:p>
          <a:p>
            <a:pPr marL="342900" lvl="0" indent="-271462" algn="l" rtl="0">
              <a:spcBef>
                <a:spcPts val="225"/>
              </a:spcBef>
              <a:spcAft>
                <a:spcPts val="0"/>
              </a:spcAft>
              <a:buClr>
                <a:schemeClr val="dk1"/>
              </a:buClr>
              <a:buSzPct val="100000"/>
              <a:buNone/>
            </a:pPr>
            <a:endParaRPr sz="1800" dirty="0">
              <a:solidFill>
                <a:srgbClr val="000000"/>
              </a:solidFill>
              <a:latin typeface="Arial"/>
              <a:ea typeface="Arial"/>
              <a:cs typeface="Arial"/>
              <a:sym typeface="Arial"/>
            </a:endParaRPr>
          </a:p>
          <a:p>
            <a:pPr marL="342900" lvl="0" indent="-334327" algn="l" rtl="0">
              <a:spcBef>
                <a:spcPts val="225"/>
              </a:spcBef>
              <a:spcAft>
                <a:spcPts val="1200"/>
              </a:spcAft>
              <a:buClr>
                <a:srgbClr val="000000"/>
              </a:buClr>
              <a:buSzPct val="100000"/>
              <a:buChar char="●"/>
            </a:pPr>
            <a:r>
              <a:rPr lang="en" sz="1800" dirty="0">
                <a:solidFill>
                  <a:srgbClr val="000000"/>
                </a:solidFill>
                <a:latin typeface="Arial"/>
                <a:ea typeface="Arial"/>
                <a:cs typeface="Arial"/>
                <a:sym typeface="Arial"/>
              </a:rPr>
              <a:t>Hence we can say most of the population goes for a specific segment of cars. </a:t>
            </a:r>
            <a:endParaRPr dirty="0"/>
          </a:p>
        </p:txBody>
      </p:sp>
      <p:pic>
        <p:nvPicPr>
          <p:cNvPr id="73" name="Google Shape;73;p16"/>
          <p:cNvPicPr preferRelativeResize="0"/>
          <p:nvPr/>
        </p:nvPicPr>
        <p:blipFill rotWithShape="1">
          <a:blip r:embed="rId3">
            <a:alphaModFix/>
          </a:blip>
          <a:srcRect/>
          <a:stretch/>
        </p:blipFill>
        <p:spPr>
          <a:xfrm>
            <a:off x="155347" y="899160"/>
            <a:ext cx="2361097" cy="2569820"/>
          </a:xfrm>
          <a:prstGeom prst="rect">
            <a:avLst/>
          </a:prstGeom>
          <a:noFill/>
          <a:ln>
            <a:noFill/>
          </a:ln>
        </p:spPr>
      </p:pic>
      <p:sp>
        <p:nvSpPr>
          <p:cNvPr id="74" name="Google Shape;74;p16"/>
          <p:cNvSpPr/>
          <p:nvPr/>
        </p:nvSpPr>
        <p:spPr>
          <a:xfrm>
            <a:off x="2578393" y="3604260"/>
            <a:ext cx="2133600" cy="1338059"/>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The rating is very much dependent on the manufacturer. </a:t>
            </a:r>
            <a:endParaRPr dirty="0"/>
          </a:p>
          <a:p>
            <a:pPr marL="171450" marR="0" lvl="0" indent="-95250" algn="l" rtl="0">
              <a:spcBef>
                <a:spcPts val="0"/>
              </a:spcBef>
              <a:spcAft>
                <a:spcPts val="0"/>
              </a:spcAft>
              <a:buClr>
                <a:schemeClr val="dk1"/>
              </a:buClr>
              <a:buSzPts val="1200"/>
              <a:buFont typeface="Arial"/>
              <a:buNone/>
            </a:pPr>
            <a:endParaRPr sz="1200" b="0" i="0" u="none" strike="noStrike" cap="none" dirty="0">
              <a:solidFill>
                <a:srgbClr val="000000"/>
              </a:solidFill>
              <a:latin typeface="Arial"/>
              <a:ea typeface="Arial"/>
              <a:cs typeface="Arial"/>
              <a:sym typeface="Arial"/>
            </a:endParaRPr>
          </a:p>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The cars from manufacturer 4 have the highest NCAP rating. </a:t>
            </a:r>
            <a:endParaRPr sz="1200" b="0" i="0" u="none" strike="noStrike" cap="none" dirty="0">
              <a:solidFill>
                <a:schemeClr val="dk1"/>
              </a:solidFill>
              <a:latin typeface="Calibri"/>
              <a:ea typeface="Calibri"/>
              <a:cs typeface="Calibri"/>
              <a:sym typeface="Calibri"/>
            </a:endParaRPr>
          </a:p>
        </p:txBody>
      </p:sp>
      <p:pic>
        <p:nvPicPr>
          <p:cNvPr id="75" name="Google Shape;75;p16"/>
          <p:cNvPicPr preferRelativeResize="0"/>
          <p:nvPr/>
        </p:nvPicPr>
        <p:blipFill rotWithShape="1">
          <a:blip r:embed="rId4">
            <a:alphaModFix/>
          </a:blip>
          <a:srcRect/>
          <a:stretch/>
        </p:blipFill>
        <p:spPr>
          <a:xfrm>
            <a:off x="-2140" y="3218243"/>
            <a:ext cx="2580529" cy="1925257"/>
          </a:xfrm>
          <a:prstGeom prst="rect">
            <a:avLst/>
          </a:prstGeom>
          <a:noFill/>
          <a:ln>
            <a:noFill/>
          </a:ln>
        </p:spPr>
      </p:pic>
      <p:pic>
        <p:nvPicPr>
          <p:cNvPr id="76" name="Google Shape;76;p16"/>
          <p:cNvPicPr preferRelativeResize="0"/>
          <p:nvPr/>
        </p:nvPicPr>
        <p:blipFill rotWithShape="1">
          <a:blip r:embed="rId5">
            <a:alphaModFix/>
          </a:blip>
          <a:srcRect/>
          <a:stretch/>
        </p:blipFill>
        <p:spPr>
          <a:xfrm>
            <a:off x="4572000" y="980070"/>
            <a:ext cx="2772152" cy="2332521"/>
          </a:xfrm>
          <a:prstGeom prst="rect">
            <a:avLst/>
          </a:prstGeom>
          <a:noFill/>
          <a:ln>
            <a:noFill/>
          </a:ln>
        </p:spPr>
      </p:pic>
      <p:pic>
        <p:nvPicPr>
          <p:cNvPr id="77" name="Google Shape;77;p16"/>
          <p:cNvPicPr preferRelativeResize="0"/>
          <p:nvPr/>
        </p:nvPicPr>
        <p:blipFill rotWithShape="1">
          <a:blip r:embed="rId6">
            <a:alphaModFix/>
          </a:blip>
          <a:srcRect l="-8500" t="-12970" r="8500" b="12969"/>
          <a:stretch/>
        </p:blipFill>
        <p:spPr>
          <a:xfrm>
            <a:off x="4238247" y="2609026"/>
            <a:ext cx="2632162" cy="2370568"/>
          </a:xfrm>
          <a:prstGeom prst="rect">
            <a:avLst/>
          </a:prstGeom>
          <a:noFill/>
          <a:ln>
            <a:noFill/>
          </a:ln>
        </p:spPr>
      </p:pic>
      <p:sp>
        <p:nvSpPr>
          <p:cNvPr id="79" name="Google Shape;79;p16"/>
          <p:cNvSpPr/>
          <p:nvPr/>
        </p:nvSpPr>
        <p:spPr>
          <a:xfrm>
            <a:off x="6932354" y="3468980"/>
            <a:ext cx="2133601" cy="1510614"/>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 Manufacturer 1 has the maximum number of cars whereas very less cars are from companies 2, 5, and 4. </a:t>
            </a:r>
            <a:endParaRPr sz="1200" b="0" i="0" u="none" strike="noStrike" cap="none" dirty="0">
              <a:solidFill>
                <a:schemeClr val="dk1"/>
              </a:solidFill>
              <a:latin typeface="Calibri"/>
              <a:ea typeface="Calibri"/>
              <a:cs typeface="Calibri"/>
              <a:sym typeface="Calibri"/>
            </a:endParaRPr>
          </a:p>
        </p:txBody>
      </p:sp>
      <p:sp>
        <p:nvSpPr>
          <p:cNvPr id="80" name="Google Shape;80;p16"/>
          <p:cNvSpPr/>
          <p:nvPr/>
        </p:nvSpPr>
        <p:spPr>
          <a:xfrm>
            <a:off x="2578390" y="967741"/>
            <a:ext cx="2133600" cy="220414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Most of the cars have an NCAP rating of 2, 0, and 3.</a:t>
            </a:r>
            <a:endParaRPr dirty="0"/>
          </a:p>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most cars are not having good safety ratings</a:t>
            </a: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3">
            <a:alphaModFix/>
          </a:blip>
          <a:srcRect/>
          <a:stretch/>
        </p:blipFill>
        <p:spPr>
          <a:xfrm>
            <a:off x="144488" y="191841"/>
            <a:ext cx="3451860" cy="2940078"/>
          </a:xfrm>
          <a:prstGeom prst="rect">
            <a:avLst/>
          </a:prstGeom>
          <a:noFill/>
          <a:ln>
            <a:noFill/>
          </a:ln>
        </p:spPr>
      </p:pic>
      <p:pic>
        <p:nvPicPr>
          <p:cNvPr id="86" name="Google Shape;86;p17"/>
          <p:cNvPicPr preferRelativeResize="0"/>
          <p:nvPr/>
        </p:nvPicPr>
        <p:blipFill rotWithShape="1">
          <a:blip r:embed="rId4">
            <a:alphaModFix/>
          </a:blip>
          <a:srcRect/>
          <a:stretch/>
        </p:blipFill>
        <p:spPr>
          <a:xfrm>
            <a:off x="5131427" y="240829"/>
            <a:ext cx="2336165" cy="2493561"/>
          </a:xfrm>
          <a:prstGeom prst="rect">
            <a:avLst/>
          </a:prstGeom>
          <a:noFill/>
          <a:ln>
            <a:noFill/>
          </a:ln>
        </p:spPr>
      </p:pic>
      <p:pic>
        <p:nvPicPr>
          <p:cNvPr id="87" name="Google Shape;87;p17"/>
          <p:cNvPicPr preferRelativeResize="0"/>
          <p:nvPr/>
        </p:nvPicPr>
        <p:blipFill rotWithShape="1">
          <a:blip r:embed="rId5">
            <a:alphaModFix/>
          </a:blip>
          <a:srcRect/>
          <a:stretch/>
        </p:blipFill>
        <p:spPr>
          <a:xfrm>
            <a:off x="148442" y="2526911"/>
            <a:ext cx="2426533" cy="2381965"/>
          </a:xfrm>
          <a:prstGeom prst="rect">
            <a:avLst/>
          </a:prstGeom>
          <a:noFill/>
          <a:ln>
            <a:noFill/>
          </a:ln>
        </p:spPr>
      </p:pic>
      <p:pic>
        <p:nvPicPr>
          <p:cNvPr id="88" name="Google Shape;88;p17"/>
          <p:cNvPicPr preferRelativeResize="0"/>
          <p:nvPr/>
        </p:nvPicPr>
        <p:blipFill rotWithShape="1">
          <a:blip r:embed="rId6">
            <a:alphaModFix/>
          </a:blip>
          <a:srcRect/>
          <a:stretch/>
        </p:blipFill>
        <p:spPr>
          <a:xfrm>
            <a:off x="4577359" y="2415315"/>
            <a:ext cx="2498090" cy="2493561"/>
          </a:xfrm>
          <a:prstGeom prst="rect">
            <a:avLst/>
          </a:prstGeom>
          <a:noFill/>
          <a:ln>
            <a:noFill/>
          </a:ln>
        </p:spPr>
      </p:pic>
      <p:sp>
        <p:nvSpPr>
          <p:cNvPr id="89" name="Google Shape;89;p17"/>
          <p:cNvSpPr txBox="1">
            <a:spLocks noGrp="1"/>
          </p:cNvSpPr>
          <p:nvPr>
            <p:ph idx="1"/>
          </p:nvPr>
        </p:nvSpPr>
        <p:spPr>
          <a:xfrm>
            <a:off x="3411484" y="647410"/>
            <a:ext cx="1767840" cy="175379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rmAutofit/>
          </a:bodyPr>
          <a:lstStyle/>
          <a:p>
            <a:pPr marL="342900" lvl="0" indent="-342900" algn="l" rtl="0">
              <a:spcBef>
                <a:spcPts val="0"/>
              </a:spcBef>
              <a:spcAft>
                <a:spcPts val="1200"/>
              </a:spcAft>
              <a:buClr>
                <a:srgbClr val="000000"/>
              </a:buClr>
              <a:buSzPts val="1200"/>
              <a:buChar char="●"/>
            </a:pPr>
            <a:r>
              <a:rPr lang="en" sz="1200" dirty="0">
                <a:solidFill>
                  <a:srgbClr val="000000"/>
                </a:solidFill>
                <a:latin typeface="Arial"/>
                <a:ea typeface="Arial"/>
                <a:cs typeface="Arial"/>
                <a:sym typeface="Arial"/>
              </a:rPr>
              <a:t>F8D Petrol engine, 1.5 L U2 CRDi, and K Series Dual jet are the most commonly used engine types.</a:t>
            </a:r>
            <a:endParaRPr sz="1200" dirty="0"/>
          </a:p>
        </p:txBody>
      </p:sp>
      <p:sp>
        <p:nvSpPr>
          <p:cNvPr id="90" name="Google Shape;90;p17"/>
          <p:cNvSpPr/>
          <p:nvPr/>
        </p:nvSpPr>
        <p:spPr>
          <a:xfrm>
            <a:off x="7252403" y="965252"/>
            <a:ext cx="1458148" cy="1184181"/>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Cars use nearly all types of fuel types but petrol is the maximum among them.</a:t>
            </a:r>
            <a:endParaRPr sz="1200" b="0" i="0" u="none" strike="noStrike" cap="none" dirty="0">
              <a:solidFill>
                <a:schemeClr val="dk1"/>
              </a:solidFill>
              <a:latin typeface="Calibri"/>
              <a:ea typeface="Calibri"/>
              <a:cs typeface="Calibri"/>
              <a:sym typeface="Calibri"/>
            </a:endParaRPr>
          </a:p>
        </p:txBody>
      </p:sp>
      <p:sp>
        <p:nvSpPr>
          <p:cNvPr id="91" name="Google Shape;91;p17"/>
          <p:cNvSpPr/>
          <p:nvPr/>
        </p:nvSpPr>
        <p:spPr>
          <a:xfrm>
            <a:off x="2359924" y="3400414"/>
            <a:ext cx="2103120" cy="113714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Most cars have 4 cylinders present in the engine of the car. </a:t>
            </a:r>
            <a:endParaRPr sz="1200" b="0" i="0" u="none" strike="noStrike" cap="none" dirty="0">
              <a:solidFill>
                <a:schemeClr val="dk1"/>
              </a:solidFill>
              <a:latin typeface="Calibri"/>
              <a:ea typeface="Calibri"/>
              <a:cs typeface="Calibri"/>
              <a:sym typeface="Calibri"/>
            </a:endParaRPr>
          </a:p>
        </p:txBody>
      </p:sp>
      <p:sp>
        <p:nvSpPr>
          <p:cNvPr id="92" name="Google Shape;92;p17"/>
          <p:cNvSpPr/>
          <p:nvPr/>
        </p:nvSpPr>
        <p:spPr>
          <a:xfrm>
            <a:off x="6994471" y="3400414"/>
            <a:ext cx="1496385" cy="111153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Most of the cars have 2 airbags installed in the car. </a:t>
            </a: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rotWithShape="1">
          <a:blip r:embed="rId3">
            <a:alphaModFix/>
          </a:blip>
          <a:srcRect/>
          <a:stretch/>
        </p:blipFill>
        <p:spPr>
          <a:xfrm>
            <a:off x="-138879" y="-157839"/>
            <a:ext cx="2007650" cy="1621925"/>
          </a:xfrm>
          <a:prstGeom prst="rect">
            <a:avLst/>
          </a:prstGeom>
          <a:noFill/>
          <a:ln>
            <a:noFill/>
          </a:ln>
        </p:spPr>
      </p:pic>
      <p:pic>
        <p:nvPicPr>
          <p:cNvPr id="98" name="Google Shape;98;p18"/>
          <p:cNvPicPr preferRelativeResize="0"/>
          <p:nvPr/>
        </p:nvPicPr>
        <p:blipFill rotWithShape="1">
          <a:blip r:embed="rId4">
            <a:alphaModFix/>
          </a:blip>
          <a:srcRect/>
          <a:stretch/>
        </p:blipFill>
        <p:spPr>
          <a:xfrm>
            <a:off x="2485928" y="2955456"/>
            <a:ext cx="3754555" cy="1628420"/>
          </a:xfrm>
          <a:prstGeom prst="rect">
            <a:avLst/>
          </a:prstGeom>
          <a:noFill/>
          <a:ln>
            <a:noFill/>
          </a:ln>
        </p:spPr>
      </p:pic>
      <p:pic>
        <p:nvPicPr>
          <p:cNvPr id="99" name="Google Shape;99;p18"/>
          <p:cNvPicPr preferRelativeResize="0"/>
          <p:nvPr/>
        </p:nvPicPr>
        <p:blipFill rotWithShape="1">
          <a:blip r:embed="rId5">
            <a:alphaModFix/>
          </a:blip>
          <a:srcRect/>
          <a:stretch/>
        </p:blipFill>
        <p:spPr>
          <a:xfrm>
            <a:off x="1476524" y="1313041"/>
            <a:ext cx="3350795" cy="1559287"/>
          </a:xfrm>
          <a:prstGeom prst="rect">
            <a:avLst/>
          </a:prstGeom>
          <a:noFill/>
          <a:ln>
            <a:noFill/>
          </a:ln>
        </p:spPr>
      </p:pic>
      <p:sp>
        <p:nvSpPr>
          <p:cNvPr id="100" name="Google Shape;100;p18"/>
          <p:cNvSpPr/>
          <p:nvPr/>
        </p:nvSpPr>
        <p:spPr>
          <a:xfrm>
            <a:off x="1868771" y="55034"/>
            <a:ext cx="3739584" cy="85725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400"/>
              <a:buFont typeface="Arial"/>
              <a:buChar char="•"/>
            </a:pPr>
            <a:r>
              <a:rPr lang="en" sz="1400" b="0" i="0" u="none" strike="noStrike" cap="none">
                <a:solidFill>
                  <a:srgbClr val="000000"/>
                </a:solidFill>
                <a:latin typeface="Arial"/>
                <a:ea typeface="Arial"/>
                <a:cs typeface="Arial"/>
                <a:sym typeface="Arial"/>
              </a:rPr>
              <a:t>Most of the cars have 5 gears installed in the car. </a:t>
            </a:r>
            <a:endParaRPr sz="1400" b="0" i="0" u="none" strike="noStrike" cap="none">
              <a:solidFill>
                <a:schemeClr val="dk1"/>
              </a:solidFill>
              <a:latin typeface="Calibri"/>
              <a:ea typeface="Calibri"/>
              <a:cs typeface="Calibri"/>
              <a:sym typeface="Calibri"/>
            </a:endParaRPr>
          </a:p>
        </p:txBody>
      </p:sp>
      <p:sp>
        <p:nvSpPr>
          <p:cNvPr id="101" name="Google Shape;101;p18"/>
          <p:cNvSpPr/>
          <p:nvPr/>
        </p:nvSpPr>
        <p:spPr>
          <a:xfrm>
            <a:off x="5096777" y="1381942"/>
            <a:ext cx="3572210" cy="1290006"/>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a:solidFill>
                  <a:srgbClr val="000000"/>
                </a:solidFill>
                <a:latin typeface="Arial"/>
                <a:ea typeface="Arial"/>
                <a:cs typeface="Arial"/>
                <a:sym typeface="Arial"/>
              </a:rPr>
              <a:t>population density does not have any significant effect on claiming insurance. It is mostly uniform throughout.</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a:stretch/>
        </p:blipFill>
        <p:spPr>
          <a:xfrm>
            <a:off x="152400" y="400050"/>
            <a:ext cx="3657600" cy="2059523"/>
          </a:xfrm>
          <a:prstGeom prst="rect">
            <a:avLst/>
          </a:prstGeom>
          <a:noFill/>
          <a:ln>
            <a:noFill/>
          </a:ln>
        </p:spPr>
      </p:pic>
      <p:pic>
        <p:nvPicPr>
          <p:cNvPr id="107" name="Google Shape;107;p19"/>
          <p:cNvPicPr preferRelativeResize="0"/>
          <p:nvPr/>
        </p:nvPicPr>
        <p:blipFill rotWithShape="1">
          <a:blip r:embed="rId4">
            <a:alphaModFix/>
          </a:blip>
          <a:srcRect/>
          <a:stretch/>
        </p:blipFill>
        <p:spPr>
          <a:xfrm>
            <a:off x="280115" y="2683928"/>
            <a:ext cx="3890645" cy="1716623"/>
          </a:xfrm>
          <a:prstGeom prst="rect">
            <a:avLst/>
          </a:prstGeom>
          <a:noFill/>
          <a:ln>
            <a:noFill/>
          </a:ln>
        </p:spPr>
      </p:pic>
      <p:sp>
        <p:nvSpPr>
          <p:cNvPr id="108" name="Google Shape;108;p19"/>
          <p:cNvSpPr/>
          <p:nvPr/>
        </p:nvSpPr>
        <p:spPr>
          <a:xfrm>
            <a:off x="4237302" y="469701"/>
            <a:ext cx="3611297" cy="1701998"/>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In general, claiming is more for policies that have normalized tenure more than 1.</a:t>
            </a:r>
            <a:endParaRPr sz="1800" b="0" i="0" u="none" strike="noStrike" cap="none">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9"/>
          <p:cNvSpPr/>
          <p:nvPr/>
        </p:nvSpPr>
        <p:spPr>
          <a:xfrm>
            <a:off x="4351065" y="2683928"/>
            <a:ext cx="3497534" cy="171662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Among the people going for the claim, the trend is that as the age of the car increases the number of claims decreases.</a:t>
            </a:r>
            <a:endParaRPr sz="1800" b="0" i="0" u="none" strike="noStrike" cap="none">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pic>
        <p:nvPicPr>
          <p:cNvPr id="114" name="Google Shape;114;p20"/>
          <p:cNvPicPr preferRelativeResize="0">
            <a:picLocks noGrp="1"/>
          </p:cNvPicPr>
          <p:nvPr>
            <p:ph idx="1"/>
          </p:nvPr>
        </p:nvPicPr>
        <p:blipFill rotWithShape="1">
          <a:blip r:embed="rId3">
            <a:alphaModFix/>
          </a:blip>
          <a:srcRect/>
          <a:stretch/>
        </p:blipFill>
        <p:spPr>
          <a:xfrm>
            <a:off x="303096" y="196453"/>
            <a:ext cx="1788554" cy="1764881"/>
          </a:xfrm>
          <a:prstGeom prst="rect">
            <a:avLst/>
          </a:prstGeom>
          <a:noFill/>
          <a:ln>
            <a:noFill/>
          </a:ln>
        </p:spPr>
      </p:pic>
      <p:pic>
        <p:nvPicPr>
          <p:cNvPr id="115" name="Google Shape;115;p20"/>
          <p:cNvPicPr preferRelativeResize="0"/>
          <p:nvPr/>
        </p:nvPicPr>
        <p:blipFill rotWithShape="1">
          <a:blip r:embed="rId4">
            <a:alphaModFix/>
          </a:blip>
          <a:srcRect/>
          <a:stretch/>
        </p:blipFill>
        <p:spPr>
          <a:xfrm>
            <a:off x="303096" y="2571750"/>
            <a:ext cx="2685752" cy="1980008"/>
          </a:xfrm>
          <a:prstGeom prst="rect">
            <a:avLst/>
          </a:prstGeom>
          <a:noFill/>
          <a:ln>
            <a:noFill/>
          </a:ln>
        </p:spPr>
      </p:pic>
      <p:pic>
        <p:nvPicPr>
          <p:cNvPr id="116" name="Google Shape;116;p20"/>
          <p:cNvPicPr preferRelativeResize="0"/>
          <p:nvPr/>
        </p:nvPicPr>
        <p:blipFill rotWithShape="1">
          <a:blip r:embed="rId5">
            <a:alphaModFix/>
          </a:blip>
          <a:srcRect/>
          <a:stretch/>
        </p:blipFill>
        <p:spPr>
          <a:xfrm>
            <a:off x="4896582" y="139243"/>
            <a:ext cx="2820451" cy="1679395"/>
          </a:xfrm>
          <a:prstGeom prst="rect">
            <a:avLst/>
          </a:prstGeom>
          <a:noFill/>
          <a:ln>
            <a:noFill/>
          </a:ln>
        </p:spPr>
      </p:pic>
      <p:pic>
        <p:nvPicPr>
          <p:cNvPr id="117" name="Google Shape;117;p20"/>
          <p:cNvPicPr preferRelativeResize="0"/>
          <p:nvPr/>
        </p:nvPicPr>
        <p:blipFill rotWithShape="1">
          <a:blip r:embed="rId6">
            <a:alphaModFix/>
          </a:blip>
          <a:srcRect/>
          <a:stretch/>
        </p:blipFill>
        <p:spPr>
          <a:xfrm>
            <a:off x="4762382" y="2445778"/>
            <a:ext cx="2820451" cy="2084231"/>
          </a:xfrm>
          <a:prstGeom prst="rect">
            <a:avLst/>
          </a:prstGeom>
          <a:noFill/>
          <a:ln>
            <a:noFill/>
          </a:ln>
        </p:spPr>
      </p:pic>
      <p:sp>
        <p:nvSpPr>
          <p:cNvPr id="118" name="Google Shape;118;p20"/>
          <p:cNvSpPr/>
          <p:nvPr/>
        </p:nvSpPr>
        <p:spPr>
          <a:xfrm>
            <a:off x="2724882" y="858420"/>
            <a:ext cx="2134651" cy="115550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In general, we can say that there is a gradual overall decrease in the percentage of claims as age increase.</a:t>
            </a:r>
            <a:endParaRPr sz="1200" b="0" i="0" u="none" strike="noStrike" cap="none" dirty="0">
              <a:solidFill>
                <a:schemeClr val="dk1"/>
              </a:solidFill>
              <a:latin typeface="Arial"/>
              <a:ea typeface="Arial"/>
              <a:cs typeface="Arial"/>
              <a:sym typeface="Arial"/>
            </a:endParaRPr>
          </a:p>
          <a:p>
            <a:pPr marL="171450" marR="0" lvl="0" indent="-95250" algn="l" rtl="0">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p:txBody>
      </p:sp>
      <p:sp>
        <p:nvSpPr>
          <p:cNvPr id="119" name="Google Shape;119;p20"/>
          <p:cNvSpPr/>
          <p:nvPr/>
        </p:nvSpPr>
        <p:spPr>
          <a:xfrm>
            <a:off x="7544615" y="869752"/>
            <a:ext cx="1471968" cy="1155502"/>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claiming percentage for manufacturer 2 is least when compared to others.</a:t>
            </a:r>
            <a:endParaRPr sz="1200" b="0" i="0" u="none" strike="noStrike" cap="none" dirty="0">
              <a:solidFill>
                <a:schemeClr val="dk1"/>
              </a:solidFill>
              <a:latin typeface="Calibri"/>
              <a:ea typeface="Calibri"/>
              <a:cs typeface="Calibri"/>
              <a:sym typeface="Calibri"/>
            </a:endParaRPr>
          </a:p>
        </p:txBody>
      </p:sp>
      <p:sp>
        <p:nvSpPr>
          <p:cNvPr id="120" name="Google Shape;120;p20"/>
          <p:cNvSpPr/>
          <p:nvPr/>
        </p:nvSpPr>
        <p:spPr>
          <a:xfrm>
            <a:off x="7526369" y="3048890"/>
            <a:ext cx="1508459" cy="2000250"/>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the rating is very much dependent on the manufacturer. Manufacturer 1 has the lowest ratings, followed by 2, then 3,5, and 4 respectively. </a:t>
            </a:r>
            <a:endParaRPr sz="1200" b="0" i="0" u="none" strike="noStrike" cap="none" dirty="0">
              <a:solidFill>
                <a:schemeClr val="dk1"/>
              </a:solidFill>
              <a:latin typeface="Calibri"/>
              <a:ea typeface="Calibri"/>
              <a:cs typeface="Calibri"/>
              <a:sym typeface="Calibri"/>
            </a:endParaRPr>
          </a:p>
        </p:txBody>
      </p:sp>
      <p:sp>
        <p:nvSpPr>
          <p:cNvPr id="121" name="Google Shape;121;p20"/>
          <p:cNvSpPr/>
          <p:nvPr/>
        </p:nvSpPr>
        <p:spPr>
          <a:xfrm>
            <a:off x="2969738" y="3411731"/>
            <a:ext cx="1678461" cy="1274569"/>
          </a:xfrm>
          <a:prstGeom prst="rect">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171450" marR="0" lvl="0" indent="-171450" algn="l" rtl="0">
              <a:spcBef>
                <a:spcPts val="0"/>
              </a:spcBef>
              <a:spcAft>
                <a:spcPts val="0"/>
              </a:spcAft>
              <a:buClr>
                <a:srgbClr val="000000"/>
              </a:buClr>
              <a:buSzPts val="1200"/>
              <a:buFont typeface="Arial"/>
              <a:buChar char="•"/>
            </a:pPr>
            <a:r>
              <a:rPr lang="en" sz="1200" b="0" i="0" u="none" strike="noStrike" cap="none" dirty="0">
                <a:solidFill>
                  <a:srgbClr val="000000"/>
                </a:solidFill>
                <a:latin typeface="Arial"/>
                <a:ea typeface="Arial"/>
                <a:cs typeface="Arial"/>
                <a:sym typeface="Arial"/>
              </a:rPr>
              <a:t>the manufacturer 1 has most number of cars or customers in the given dataset followed by the manufacturer 3.</a:t>
            </a:r>
            <a:endParaRPr sz="12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457200" y="155953"/>
            <a:ext cx="8229600" cy="8572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Distribution of Variables:</a:t>
            </a:r>
            <a:endParaRPr/>
          </a:p>
        </p:txBody>
      </p:sp>
      <p:pic>
        <p:nvPicPr>
          <p:cNvPr id="127" name="Google Shape;127;p21"/>
          <p:cNvPicPr preferRelativeResize="0"/>
          <p:nvPr/>
        </p:nvPicPr>
        <p:blipFill rotWithShape="1">
          <a:blip r:embed="rId3">
            <a:alphaModFix/>
          </a:blip>
          <a:srcRect/>
          <a:stretch/>
        </p:blipFill>
        <p:spPr>
          <a:xfrm>
            <a:off x="386544" y="918325"/>
            <a:ext cx="1321594" cy="1185526"/>
          </a:xfrm>
          <a:prstGeom prst="rect">
            <a:avLst/>
          </a:prstGeom>
          <a:noFill/>
          <a:ln>
            <a:noFill/>
          </a:ln>
        </p:spPr>
      </p:pic>
      <p:pic>
        <p:nvPicPr>
          <p:cNvPr id="128" name="Google Shape;128;p21"/>
          <p:cNvPicPr preferRelativeResize="0"/>
          <p:nvPr/>
        </p:nvPicPr>
        <p:blipFill rotWithShape="1">
          <a:blip r:embed="rId4">
            <a:alphaModFix/>
          </a:blip>
          <a:srcRect/>
          <a:stretch/>
        </p:blipFill>
        <p:spPr>
          <a:xfrm>
            <a:off x="1887501" y="948680"/>
            <a:ext cx="1350169" cy="1124804"/>
          </a:xfrm>
          <a:prstGeom prst="rect">
            <a:avLst/>
          </a:prstGeom>
          <a:noFill/>
          <a:ln>
            <a:noFill/>
          </a:ln>
        </p:spPr>
      </p:pic>
      <p:pic>
        <p:nvPicPr>
          <p:cNvPr id="129" name="Google Shape;129;p21"/>
          <p:cNvPicPr preferRelativeResize="0"/>
          <p:nvPr/>
        </p:nvPicPr>
        <p:blipFill rotWithShape="1">
          <a:blip r:embed="rId5">
            <a:alphaModFix/>
          </a:blip>
          <a:srcRect/>
          <a:stretch/>
        </p:blipFill>
        <p:spPr>
          <a:xfrm>
            <a:off x="3581870" y="907792"/>
            <a:ext cx="1428750" cy="1154284"/>
          </a:xfrm>
          <a:prstGeom prst="rect">
            <a:avLst/>
          </a:prstGeom>
          <a:noFill/>
          <a:ln>
            <a:noFill/>
          </a:ln>
        </p:spPr>
      </p:pic>
      <p:pic>
        <p:nvPicPr>
          <p:cNvPr id="130" name="Google Shape;130;p21"/>
          <p:cNvPicPr preferRelativeResize="0"/>
          <p:nvPr/>
        </p:nvPicPr>
        <p:blipFill rotWithShape="1">
          <a:blip r:embed="rId6">
            <a:alphaModFix/>
          </a:blip>
          <a:srcRect/>
          <a:stretch/>
        </p:blipFill>
        <p:spPr>
          <a:xfrm>
            <a:off x="5260854" y="817987"/>
            <a:ext cx="1328738" cy="1185525"/>
          </a:xfrm>
          <a:prstGeom prst="rect">
            <a:avLst/>
          </a:prstGeom>
          <a:noFill/>
          <a:ln>
            <a:noFill/>
          </a:ln>
        </p:spPr>
      </p:pic>
      <p:pic>
        <p:nvPicPr>
          <p:cNvPr id="131" name="Google Shape;131;p21"/>
          <p:cNvPicPr preferRelativeResize="0"/>
          <p:nvPr/>
        </p:nvPicPr>
        <p:blipFill rotWithShape="1">
          <a:blip r:embed="rId7">
            <a:alphaModFix/>
          </a:blip>
          <a:srcRect/>
          <a:stretch/>
        </p:blipFill>
        <p:spPr>
          <a:xfrm>
            <a:off x="6935258" y="880926"/>
            <a:ext cx="1378743" cy="1154284"/>
          </a:xfrm>
          <a:prstGeom prst="rect">
            <a:avLst/>
          </a:prstGeom>
          <a:noFill/>
          <a:ln>
            <a:noFill/>
          </a:ln>
        </p:spPr>
      </p:pic>
      <p:pic>
        <p:nvPicPr>
          <p:cNvPr id="132" name="Google Shape;132;p21"/>
          <p:cNvPicPr preferRelativeResize="0"/>
          <p:nvPr/>
        </p:nvPicPr>
        <p:blipFill rotWithShape="1">
          <a:blip r:embed="rId8">
            <a:alphaModFix/>
          </a:blip>
          <a:srcRect/>
          <a:stretch/>
        </p:blipFill>
        <p:spPr>
          <a:xfrm>
            <a:off x="3477731" y="2147580"/>
            <a:ext cx="1428749" cy="1341988"/>
          </a:xfrm>
          <a:prstGeom prst="rect">
            <a:avLst/>
          </a:prstGeom>
          <a:noFill/>
          <a:ln>
            <a:noFill/>
          </a:ln>
        </p:spPr>
      </p:pic>
      <p:pic>
        <p:nvPicPr>
          <p:cNvPr id="133" name="Google Shape;133;p21"/>
          <p:cNvPicPr preferRelativeResize="0"/>
          <p:nvPr/>
        </p:nvPicPr>
        <p:blipFill rotWithShape="1">
          <a:blip r:embed="rId9">
            <a:alphaModFix/>
          </a:blip>
          <a:srcRect/>
          <a:stretch/>
        </p:blipFill>
        <p:spPr>
          <a:xfrm>
            <a:off x="332999" y="2173664"/>
            <a:ext cx="1314450" cy="1281266"/>
          </a:xfrm>
          <a:prstGeom prst="rect">
            <a:avLst/>
          </a:prstGeom>
          <a:noFill/>
          <a:ln>
            <a:noFill/>
          </a:ln>
        </p:spPr>
      </p:pic>
      <p:pic>
        <p:nvPicPr>
          <p:cNvPr id="134" name="Google Shape;134;p21"/>
          <p:cNvPicPr preferRelativeResize="0"/>
          <p:nvPr/>
        </p:nvPicPr>
        <p:blipFill rotWithShape="1">
          <a:blip r:embed="rId10">
            <a:alphaModFix/>
          </a:blip>
          <a:srcRect/>
          <a:stretch/>
        </p:blipFill>
        <p:spPr>
          <a:xfrm>
            <a:off x="1891075" y="2106363"/>
            <a:ext cx="1343025" cy="1424423"/>
          </a:xfrm>
          <a:prstGeom prst="rect">
            <a:avLst/>
          </a:prstGeom>
          <a:noFill/>
          <a:ln>
            <a:noFill/>
          </a:ln>
        </p:spPr>
      </p:pic>
      <p:pic>
        <p:nvPicPr>
          <p:cNvPr id="135" name="Google Shape;135;p21"/>
          <p:cNvPicPr preferRelativeResize="0"/>
          <p:nvPr/>
        </p:nvPicPr>
        <p:blipFill rotWithShape="1">
          <a:blip r:embed="rId11">
            <a:alphaModFix/>
          </a:blip>
          <a:srcRect/>
          <a:stretch/>
        </p:blipFill>
        <p:spPr>
          <a:xfrm>
            <a:off x="5217992" y="2119279"/>
            <a:ext cx="1414462" cy="1289729"/>
          </a:xfrm>
          <a:prstGeom prst="rect">
            <a:avLst/>
          </a:prstGeom>
          <a:noFill/>
          <a:ln>
            <a:noFill/>
          </a:ln>
        </p:spPr>
      </p:pic>
      <p:pic>
        <p:nvPicPr>
          <p:cNvPr id="136" name="Google Shape;136;p21"/>
          <p:cNvPicPr preferRelativeResize="0"/>
          <p:nvPr/>
        </p:nvPicPr>
        <p:blipFill rotWithShape="1">
          <a:blip r:embed="rId12">
            <a:alphaModFix/>
          </a:blip>
          <a:srcRect/>
          <a:stretch/>
        </p:blipFill>
        <p:spPr>
          <a:xfrm>
            <a:off x="6943979" y="2176775"/>
            <a:ext cx="1414462" cy="1206407"/>
          </a:xfrm>
          <a:prstGeom prst="rect">
            <a:avLst/>
          </a:prstGeom>
          <a:noFill/>
          <a:ln>
            <a:noFill/>
          </a:ln>
        </p:spPr>
      </p:pic>
      <p:sp>
        <p:nvSpPr>
          <p:cNvPr id="137" name="Google Shape;137;p21"/>
          <p:cNvSpPr/>
          <p:nvPr/>
        </p:nvSpPr>
        <p:spPr>
          <a:xfrm>
            <a:off x="0" y="0"/>
            <a:ext cx="9144000" cy="342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21"/>
          <p:cNvSpPr/>
          <p:nvPr/>
        </p:nvSpPr>
        <p:spPr>
          <a:xfrm>
            <a:off x="0" y="3257550"/>
            <a:ext cx="91440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1"/>
          <p:cNvSpPr/>
          <p:nvPr/>
        </p:nvSpPr>
        <p:spPr>
          <a:xfrm>
            <a:off x="0" y="6029325"/>
            <a:ext cx="9144000" cy="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21"/>
          <p:cNvSpPr/>
          <p:nvPr/>
        </p:nvSpPr>
        <p:spPr>
          <a:xfrm>
            <a:off x="0" y="9522619"/>
            <a:ext cx="9144000" cy="342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 </a:t>
            </a:r>
            <a:r>
              <a:rPr lang="en" sz="11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41" name="Google Shape;141;p21"/>
          <p:cNvSpPr/>
          <p:nvPr/>
        </p:nvSpPr>
        <p:spPr>
          <a:xfrm>
            <a:off x="1139250" y="3524750"/>
            <a:ext cx="6865500" cy="1512900"/>
          </a:xfrm>
          <a:prstGeom prst="roundRect">
            <a:avLst>
              <a:gd name="adj" fmla="val 16667"/>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The attributes are not normally distributed and are highly skewed.</a:t>
            </a:r>
            <a:endParaRPr/>
          </a:p>
          <a:p>
            <a:pPr marL="285750" marR="0" lvl="0" indent="-285750" algn="l" rtl="0">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We will need to transform that distribution using transformation techniques like a central limit theorem, box cox, etc. </a:t>
            </a:r>
            <a:endParaRPr/>
          </a:p>
          <a:p>
            <a:pPr marL="285750" marR="0" lvl="0" indent="-285750" algn="l" rtl="0">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We may also go for non-parametric tests as it does not need data to follow a specific distribution. </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457200" y="196453"/>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a:t>Outliers:</a:t>
            </a:r>
            <a:endParaRPr/>
          </a:p>
        </p:txBody>
      </p:sp>
      <p:pic>
        <p:nvPicPr>
          <p:cNvPr id="147" name="Google Shape;147;p22"/>
          <p:cNvPicPr preferRelativeResize="0"/>
          <p:nvPr/>
        </p:nvPicPr>
        <p:blipFill rotWithShape="1">
          <a:blip r:embed="rId3">
            <a:alphaModFix/>
          </a:blip>
          <a:srcRect/>
          <a:stretch/>
        </p:blipFill>
        <p:spPr>
          <a:xfrm>
            <a:off x="523842" y="1363049"/>
            <a:ext cx="1319944" cy="1124250"/>
          </a:xfrm>
          <a:prstGeom prst="rect">
            <a:avLst/>
          </a:prstGeom>
          <a:noFill/>
          <a:ln>
            <a:noFill/>
          </a:ln>
        </p:spPr>
      </p:pic>
      <p:pic>
        <p:nvPicPr>
          <p:cNvPr id="148" name="Google Shape;148;p22"/>
          <p:cNvPicPr preferRelativeResize="0"/>
          <p:nvPr/>
        </p:nvPicPr>
        <p:blipFill rotWithShape="1">
          <a:blip r:embed="rId4">
            <a:alphaModFix/>
          </a:blip>
          <a:srcRect/>
          <a:stretch/>
        </p:blipFill>
        <p:spPr>
          <a:xfrm>
            <a:off x="6953961" y="1766025"/>
            <a:ext cx="1433207" cy="1412610"/>
          </a:xfrm>
          <a:prstGeom prst="rect">
            <a:avLst/>
          </a:prstGeom>
          <a:noFill/>
          <a:ln>
            <a:noFill/>
          </a:ln>
        </p:spPr>
      </p:pic>
      <p:pic>
        <p:nvPicPr>
          <p:cNvPr id="149" name="Google Shape;149;p22"/>
          <p:cNvPicPr preferRelativeResize="0"/>
          <p:nvPr/>
        </p:nvPicPr>
        <p:blipFill rotWithShape="1">
          <a:blip r:embed="rId5">
            <a:alphaModFix/>
          </a:blip>
          <a:srcRect/>
          <a:stretch/>
        </p:blipFill>
        <p:spPr>
          <a:xfrm>
            <a:off x="6892294" y="298521"/>
            <a:ext cx="1433207" cy="1412610"/>
          </a:xfrm>
          <a:prstGeom prst="rect">
            <a:avLst/>
          </a:prstGeom>
          <a:noFill/>
          <a:ln>
            <a:noFill/>
          </a:ln>
        </p:spPr>
      </p:pic>
      <p:pic>
        <p:nvPicPr>
          <p:cNvPr id="150" name="Google Shape;150;p22"/>
          <p:cNvPicPr preferRelativeResize="0"/>
          <p:nvPr/>
        </p:nvPicPr>
        <p:blipFill rotWithShape="1">
          <a:blip r:embed="rId6">
            <a:alphaModFix/>
          </a:blip>
          <a:srcRect/>
          <a:stretch/>
        </p:blipFill>
        <p:spPr>
          <a:xfrm>
            <a:off x="6927130" y="3288423"/>
            <a:ext cx="1564132" cy="1409188"/>
          </a:xfrm>
          <a:prstGeom prst="rect">
            <a:avLst/>
          </a:prstGeom>
          <a:noFill/>
          <a:ln>
            <a:noFill/>
          </a:ln>
        </p:spPr>
      </p:pic>
      <p:pic>
        <p:nvPicPr>
          <p:cNvPr id="151" name="Google Shape;151;p22"/>
          <p:cNvPicPr preferRelativeResize="0"/>
          <p:nvPr/>
        </p:nvPicPr>
        <p:blipFill rotWithShape="1">
          <a:blip r:embed="rId7">
            <a:alphaModFix/>
          </a:blip>
          <a:srcRect/>
          <a:stretch/>
        </p:blipFill>
        <p:spPr>
          <a:xfrm>
            <a:off x="543673" y="298521"/>
            <a:ext cx="1161256" cy="1064527"/>
          </a:xfrm>
          <a:prstGeom prst="rect">
            <a:avLst/>
          </a:prstGeom>
          <a:noFill/>
          <a:ln>
            <a:noFill/>
          </a:ln>
        </p:spPr>
      </p:pic>
      <p:pic>
        <p:nvPicPr>
          <p:cNvPr id="152" name="Google Shape;152;p22"/>
          <p:cNvPicPr preferRelativeResize="0"/>
          <p:nvPr/>
        </p:nvPicPr>
        <p:blipFill rotWithShape="1">
          <a:blip r:embed="rId8">
            <a:alphaModFix/>
          </a:blip>
          <a:srcRect/>
          <a:stretch/>
        </p:blipFill>
        <p:spPr>
          <a:xfrm>
            <a:off x="2251706" y="1645322"/>
            <a:ext cx="1397320" cy="988423"/>
          </a:xfrm>
          <a:prstGeom prst="rect">
            <a:avLst/>
          </a:prstGeom>
          <a:noFill/>
          <a:ln>
            <a:noFill/>
          </a:ln>
        </p:spPr>
      </p:pic>
      <p:pic>
        <p:nvPicPr>
          <p:cNvPr id="153" name="Google Shape;153;p22"/>
          <p:cNvPicPr preferRelativeResize="0"/>
          <p:nvPr/>
        </p:nvPicPr>
        <p:blipFill rotWithShape="1">
          <a:blip r:embed="rId9">
            <a:alphaModFix/>
          </a:blip>
          <a:srcRect/>
          <a:stretch/>
        </p:blipFill>
        <p:spPr>
          <a:xfrm>
            <a:off x="475716" y="2500313"/>
            <a:ext cx="1314449" cy="1277596"/>
          </a:xfrm>
          <a:prstGeom prst="rect">
            <a:avLst/>
          </a:prstGeom>
          <a:noFill/>
          <a:ln>
            <a:noFill/>
          </a:ln>
        </p:spPr>
      </p:pic>
      <p:pic>
        <p:nvPicPr>
          <p:cNvPr id="154" name="Google Shape;154;p22"/>
          <p:cNvPicPr preferRelativeResize="0"/>
          <p:nvPr/>
        </p:nvPicPr>
        <p:blipFill rotWithShape="1">
          <a:blip r:embed="rId10">
            <a:alphaModFix/>
          </a:blip>
          <a:srcRect/>
          <a:stretch/>
        </p:blipFill>
        <p:spPr>
          <a:xfrm>
            <a:off x="405840" y="3782856"/>
            <a:ext cx="1314449" cy="1277596"/>
          </a:xfrm>
          <a:prstGeom prst="rect">
            <a:avLst/>
          </a:prstGeom>
          <a:noFill/>
          <a:ln>
            <a:noFill/>
          </a:ln>
        </p:spPr>
      </p:pic>
      <p:pic>
        <p:nvPicPr>
          <p:cNvPr id="155" name="Google Shape;155;p22"/>
          <p:cNvPicPr preferRelativeResize="0"/>
          <p:nvPr/>
        </p:nvPicPr>
        <p:blipFill rotWithShape="1">
          <a:blip r:embed="rId11">
            <a:alphaModFix/>
          </a:blip>
          <a:srcRect/>
          <a:stretch/>
        </p:blipFill>
        <p:spPr>
          <a:xfrm>
            <a:off x="2158439" y="3824233"/>
            <a:ext cx="1467271" cy="1052663"/>
          </a:xfrm>
          <a:prstGeom prst="rect">
            <a:avLst/>
          </a:prstGeom>
          <a:noFill/>
          <a:ln>
            <a:noFill/>
          </a:ln>
        </p:spPr>
      </p:pic>
      <p:pic>
        <p:nvPicPr>
          <p:cNvPr id="156" name="Google Shape;156;p22"/>
          <p:cNvPicPr preferRelativeResize="0"/>
          <p:nvPr/>
        </p:nvPicPr>
        <p:blipFill rotWithShape="1">
          <a:blip r:embed="rId12">
            <a:alphaModFix/>
          </a:blip>
          <a:srcRect/>
          <a:stretch/>
        </p:blipFill>
        <p:spPr>
          <a:xfrm>
            <a:off x="2217124" y="817984"/>
            <a:ext cx="1467271" cy="909448"/>
          </a:xfrm>
          <a:prstGeom prst="rect">
            <a:avLst/>
          </a:prstGeom>
          <a:noFill/>
          <a:ln>
            <a:noFill/>
          </a:ln>
        </p:spPr>
      </p:pic>
      <p:pic>
        <p:nvPicPr>
          <p:cNvPr id="157" name="Google Shape;157;p22"/>
          <p:cNvPicPr preferRelativeResize="0"/>
          <p:nvPr/>
        </p:nvPicPr>
        <p:blipFill rotWithShape="1">
          <a:blip r:embed="rId13">
            <a:alphaModFix/>
          </a:blip>
          <a:srcRect/>
          <a:stretch/>
        </p:blipFill>
        <p:spPr>
          <a:xfrm>
            <a:off x="2274309" y="2720408"/>
            <a:ext cx="1380368" cy="1052663"/>
          </a:xfrm>
          <a:prstGeom prst="rect">
            <a:avLst/>
          </a:prstGeom>
          <a:noFill/>
          <a:ln>
            <a:noFill/>
          </a:ln>
        </p:spPr>
      </p:pic>
      <p:sp>
        <p:nvSpPr>
          <p:cNvPr id="158" name="Google Shape;158;p22"/>
          <p:cNvSpPr/>
          <p:nvPr/>
        </p:nvSpPr>
        <p:spPr>
          <a:xfrm>
            <a:off x="0" y="0"/>
            <a:ext cx="9144000" cy="3429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9" name="Google Shape;159;p22"/>
          <p:cNvSpPr/>
          <p:nvPr/>
        </p:nvSpPr>
        <p:spPr>
          <a:xfrm>
            <a:off x="4278025" y="939038"/>
            <a:ext cx="2457600" cy="4121400"/>
          </a:xfrm>
          <a:prstGeom prst="roundRect">
            <a:avLst>
              <a:gd name="adj" fmla="val 16667"/>
            </a:avLst>
          </a:prstGeom>
          <a:gradFill>
            <a:gsLst>
              <a:gs pos="0">
                <a:srgbClr val="992D2B"/>
              </a:gs>
              <a:gs pos="80000">
                <a:srgbClr val="C93D39"/>
              </a:gs>
              <a:gs pos="100000">
                <a:srgbClr val="CD3A36"/>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age_of_car, age_of_policyholder and population_density have outliers present in them.</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Arial"/>
              <a:ea typeface="Arial"/>
              <a:cs typeface="Arial"/>
              <a:sym typeface="Arial"/>
            </a:endParaRPr>
          </a:p>
          <a:p>
            <a:pPr marL="0" marR="0" lvl="0" indent="0" algn="l" rtl="0">
              <a:spcBef>
                <a:spcPts val="0"/>
              </a:spcBef>
              <a:spcAft>
                <a:spcPts val="0"/>
              </a:spcAft>
              <a:buNone/>
            </a:pPr>
            <a:endParaRPr sz="160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600"/>
              <a:buFont typeface="Arial"/>
              <a:buChar char="•"/>
            </a:pPr>
            <a:r>
              <a:rPr lang="en" sz="1600">
                <a:solidFill>
                  <a:schemeClr val="lt1"/>
                </a:solidFill>
                <a:latin typeface="Arial"/>
                <a:ea typeface="Arial"/>
                <a:cs typeface="Arial"/>
                <a:sym typeface="Arial"/>
              </a:rPr>
              <a:t>We removed the outliers using the interquartile range by using different values for </a:t>
            </a:r>
            <a:r>
              <a:rPr lang="en" sz="1600">
                <a:solidFill>
                  <a:schemeClr val="lt1"/>
                </a:solidFill>
              </a:rPr>
              <a:t>t</a:t>
            </a:r>
            <a:r>
              <a:rPr lang="en" sz="1600">
                <a:solidFill>
                  <a:schemeClr val="lt1"/>
                </a:solidFill>
                <a:latin typeface="Arial"/>
                <a:ea typeface="Arial"/>
                <a:cs typeface="Arial"/>
                <a:sym typeface="Arial"/>
              </a:rPr>
              <a:t>his depending on the the number and position of outliers.</a:t>
            </a:r>
            <a:endParaRPr/>
          </a:p>
          <a:p>
            <a:pPr marL="285750" marR="0" lvl="0" indent="-1841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4.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xmlns="" name="Gallery" id="{BBFCD31E-59A1-489D-B089-A3EAD7CAE12E}" vid="{F5E91637-A7B6-4E27-B710-77DA7014EE1E}"/>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6.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xmlns="" name="Ion Boardroom" id="{FC33163D-4339-46B1-8EED-24C834239D99}" vid="{B8502691-933B-45FE-8764-BA278511EF27}"/>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8</TotalTime>
  <Words>1328</Words>
  <Application>Microsoft Office PowerPoint</Application>
  <PresentationFormat>On-screen Show (16:9)</PresentationFormat>
  <Paragraphs>158</Paragraphs>
  <Slides>20</Slides>
  <Notes>12</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Arial</vt:lpstr>
      <vt:lpstr>Century Gothic</vt:lpstr>
      <vt:lpstr>Garamond</vt:lpstr>
      <vt:lpstr>Gill Sans MT</vt:lpstr>
      <vt:lpstr>Constantia</vt:lpstr>
      <vt:lpstr>Helvetica Neue</vt:lpstr>
      <vt:lpstr>Times New Roman</vt:lpstr>
      <vt:lpstr>Calibri</vt:lpstr>
      <vt:lpstr>Wingdings 3</vt:lpstr>
      <vt:lpstr>Trebuchet MS</vt:lpstr>
      <vt:lpstr>Simple Light</vt:lpstr>
      <vt:lpstr>Ion Boardroom</vt:lpstr>
      <vt:lpstr>Facet</vt:lpstr>
      <vt:lpstr>Gallery</vt:lpstr>
      <vt:lpstr>Organic</vt:lpstr>
      <vt:lpstr>1_Ion Boardroom</vt:lpstr>
      <vt:lpstr>FINAL CAPSTONE PRESENTATION</vt:lpstr>
      <vt:lpstr>PowerPoint Presentation</vt:lpstr>
      <vt:lpstr>EDA Inferences:</vt:lpstr>
      <vt:lpstr>PowerPoint Presentation</vt:lpstr>
      <vt:lpstr>PowerPoint Presentation</vt:lpstr>
      <vt:lpstr>PowerPoint Presentation</vt:lpstr>
      <vt:lpstr>PowerPoint Presentation</vt:lpstr>
      <vt:lpstr>Distribution of Variables:</vt:lpstr>
      <vt:lpstr>Outliers:</vt:lpstr>
      <vt:lpstr>FEATURE ENGINEERING</vt:lpstr>
      <vt:lpstr>Feature Engineering Description:   We have developed three new feature engineering techniques by combining length , breadth and height into “volume” , derived max power and max torque using the scientific formulas, and found a combined score of all less insignificant columns into a single column called “feature_score”.   Finding the volume feature :  df_featured['volume']=df_featured['length'] * df_featured['width'] * df_featured['height'] df_featured.drop(['length','width','height'],axis=1,inplace=True)  Using the volume column of the dataset one can infer that the larger the volume of car is the bigger is the car specifying its segment making it fall into SUV category, similarly the lesser the volume of car making it fall into hatchback segment.  </vt:lpstr>
      <vt:lpstr>BASE MODEL USING LOGISTIC REGRESSION</vt:lpstr>
      <vt:lpstr>   Model Fine Tuning </vt:lpstr>
      <vt:lpstr>Decission Tree Classifier :</vt:lpstr>
      <vt:lpstr>Random Forest Classifier:</vt:lpstr>
      <vt:lpstr>Ada Boost Classifier:</vt:lpstr>
      <vt:lpstr>Gradient Boosting Classifier:  </vt:lpstr>
      <vt:lpstr>Extreme Gradient Boosting Classifier:  </vt:lpstr>
      <vt:lpstr>   CONCLUSION </vt:lpstr>
      <vt:lpstr>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CAPSTONE PRESENTATION</dc:title>
  <dc:creator>admin</dc:creator>
  <cp:lastModifiedBy>Windows User</cp:lastModifiedBy>
  <cp:revision>5</cp:revision>
  <dcterms:modified xsi:type="dcterms:W3CDTF">2023-03-19T03:54:47Z</dcterms:modified>
</cp:coreProperties>
</file>